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914" r:id="rId6"/>
    <p:sldId id="919" r:id="rId7"/>
    <p:sldId id="918" r:id="rId8"/>
    <p:sldId id="915" r:id="rId9"/>
    <p:sldId id="920" r:id="rId10"/>
    <p:sldId id="790" r:id="rId11"/>
    <p:sldId id="812" r:id="rId12"/>
    <p:sldId id="813" r:id="rId13"/>
    <p:sldId id="814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4/6/2021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F0D86-DF4E-4697-BB3F-0E9D59BBEA2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585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#144E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S2-2102240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l-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4" y="62002"/>
            <a:ext cx="9032706" cy="764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23955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WG2#144E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12-16 April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  <p:sldLayoutId id="214748377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Open Discussion </a:t>
            </a:r>
            <a:br>
              <a:rPr lang="en-US" altLang="zh-CN" sz="3600" b="1" dirty="0"/>
            </a:br>
            <a:r>
              <a:rPr lang="en-US" altLang="zh-CN" sz="3600" b="1" dirty="0"/>
              <a:t>about </a:t>
            </a:r>
            <a:r>
              <a:rPr lang="en-US" altLang="zh-CN" sz="3600" b="1" dirty="0" err="1"/>
              <a:t>eNA</a:t>
            </a:r>
            <a:r>
              <a:rPr lang="en-US" altLang="zh-CN" sz="3600" b="1" dirty="0"/>
              <a:t> work in R18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vivo</a:t>
            </a:r>
            <a:r>
              <a:rPr lang="en-GB" altLang="zh-CN" sz="1800" b="1" dirty="0">
                <a:latin typeface="Arial" charset="0"/>
              </a:rPr>
              <a:t>(Xiaobo Wu)</a:t>
            </a:r>
            <a:r>
              <a:rPr lang="en-GB" sz="1800" b="1" dirty="0">
                <a:latin typeface="Arial" charset="0"/>
              </a:rPr>
              <a:t>, China Mobile(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2 CRs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368532" cy="764147"/>
          </a:xfrm>
        </p:spPr>
        <p:txBody>
          <a:bodyPr/>
          <a:lstStyle/>
          <a:p>
            <a:r>
              <a:rPr lang="en-US" altLang="zh-CN" b="1" dirty="0"/>
              <a:t>Candidate Objective(s) in R18 </a:t>
            </a:r>
            <a:r>
              <a:rPr lang="en-US" altLang="zh-CN" b="1" dirty="0" err="1"/>
              <a:t>eNA</a:t>
            </a:r>
            <a:endParaRPr lang="zh-CN" altLang="en-US" b="1" dirty="0"/>
          </a:p>
        </p:txBody>
      </p:sp>
      <p:sp>
        <p:nvSpPr>
          <p:cNvPr id="3" name="Content Placeholder 6"/>
          <p:cNvSpPr txBox="1">
            <a:spLocks/>
          </p:cNvSpPr>
          <p:nvPr/>
        </p:nvSpPr>
        <p:spPr>
          <a:xfrm>
            <a:off x="4634086" y="1205137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Rel-17 feature enhancements</a:t>
            </a:r>
          </a:p>
        </p:txBody>
      </p:sp>
      <p:sp>
        <p:nvSpPr>
          <p:cNvPr id="4" name="Content Placeholder 6"/>
          <p:cNvSpPr txBox="1">
            <a:spLocks/>
          </p:cNvSpPr>
          <p:nvPr/>
        </p:nvSpPr>
        <p:spPr>
          <a:xfrm>
            <a:off x="118951" y="1218896"/>
            <a:ext cx="4393093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kumimoji="1" sz="12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/>
            <a:r>
              <a:rPr lang="en-US" altLang="zh-CN" sz="1400" dirty="0"/>
              <a:t>Rel-17</a:t>
            </a:r>
            <a:r>
              <a:rPr lang="zh-CN" altLang="en-US" sz="1400" dirty="0"/>
              <a:t> </a:t>
            </a:r>
            <a:r>
              <a:rPr lang="en-US" altLang="zh-CN" sz="1400" dirty="0"/>
              <a:t>Leftover</a:t>
            </a:r>
            <a:endParaRPr lang="zh-CN" altLang="en-US" sz="14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18950" y="1522333"/>
            <a:ext cx="4393093" cy="48035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KI#2. Multiple NWDAF instances on Federated ML</a:t>
            </a:r>
          </a:p>
          <a:p>
            <a:pPr marL="268288" lvl="2" indent="-177800" defTabSz="180975">
              <a:spcBef>
                <a:spcPct val="0"/>
              </a:spcBef>
              <a:spcAft>
                <a:spcPts val="45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Status: discussed in R17 and more study needed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KI#3. Mapping of NWDAF use cases to NFs and identify actions that could be taken based on NWDAF analytics and predictions 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Status: deprioritized from R17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KI#5. New types of outputs provided by NWDAF 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Status: deprioritized from R17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KI#6. Study possible mechanisms for improved correctness of NWDAF analytics 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Clr>
                <a:srgbClr val="0000FF"/>
              </a:buClr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</a:t>
            </a: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Status: deprioritized from R17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KI#14. NWDAF-assisted application detection 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Status: discussed in R17 and more study needed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KI#20. NWDAF assisting in detecting anomaly events for the user plane 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Clr>
                <a:srgbClr val="0000FF"/>
              </a:buClr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 </a:t>
            </a: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Status: deprioritized from R17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KI#21. NWDAF assisting in user plane performance </a:t>
            </a:r>
          </a:p>
          <a:p>
            <a:pPr marL="268288" lvl="2" indent="-177800" defTabSz="601091">
              <a:spcBef>
                <a:spcPct val="0"/>
              </a:spcBef>
              <a:spcAft>
                <a:spcPts val="45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Status: discussed(ATSSS related in R17 and more study needed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Deployment options</a:t>
            </a:r>
          </a:p>
          <a:p>
            <a:pPr marL="90488" lvl="2" indent="0" defTabSz="180975">
              <a:spcBef>
                <a:spcPct val="0"/>
              </a:spcBef>
              <a:spcAft>
                <a:spcPts val="450"/>
              </a:spcAft>
              <a:buClr>
                <a:srgbClr val="0000FF"/>
              </a:buClr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FF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 Status: deprioritized from R17</a:t>
            </a:r>
          </a:p>
          <a:p>
            <a:pPr marL="214255" lvl="2" indent="-214255" defTabSz="601091">
              <a:spcBef>
                <a:spcPct val="0"/>
              </a:spcBef>
              <a:spcAft>
                <a:spcPts val="450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Other leftover from R17 due to limited time before June</a:t>
            </a:r>
            <a:endParaRPr lang="en-US" altLang="zh-CN" sz="1100" dirty="0">
              <a:solidFill>
                <a:srgbClr val="0000FF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4642637" y="1522333"/>
            <a:ext cx="4425618" cy="13791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KI#11: further enhancement data collection efficiency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KI#12: enhanced NWDAF-assisted RFSP policy (Details in slide3</a:t>
            </a:r>
            <a:r>
              <a:rPr lang="zh-CN" altLang="en-US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）</a:t>
            </a:r>
            <a:endParaRPr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KI#19: ML Model between Multi-vendor (ML Model restricted in single vendor in R17)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KI#xx : UPF data report to NWDAF?  </a:t>
            </a:r>
          </a:p>
          <a:p>
            <a:pPr marL="0" lvl="2" indent="0" defTabSz="601091">
              <a:spcBef>
                <a:spcPct val="0"/>
              </a:spcBef>
              <a:spcAft>
                <a:spcPts val="225"/>
              </a:spcAft>
              <a:buSzPct val="100000"/>
              <a:buNone/>
              <a:tabLst>
                <a:tab pos="470125" algn="l"/>
              </a:tabLst>
            </a:pP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9DB43E2-A97C-4AA4-A37F-92B15B80BED4}"/>
              </a:ext>
            </a:extLst>
          </p:cNvPr>
          <p:cNvSpPr txBox="1">
            <a:spLocks/>
          </p:cNvSpPr>
          <p:nvPr/>
        </p:nvSpPr>
        <p:spPr>
          <a:xfrm>
            <a:off x="4625994" y="2964861"/>
            <a:ext cx="4425618" cy="30777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 defTabSz="914387" fontAlgn="auto">
              <a:spcBef>
                <a:spcPts val="0"/>
              </a:spcBef>
              <a:spcAft>
                <a:spcPts val="0"/>
              </a:spcAft>
              <a:buClrTx/>
              <a:buNone/>
              <a:defRPr kumimoji="1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68540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b="1" dirty="0"/>
              <a:t>New architecture/Use Case(s)</a:t>
            </a:r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36C5B029-45D1-477E-9793-3BE85E93B388}"/>
              </a:ext>
            </a:extLst>
          </p:cNvPr>
          <p:cNvSpPr txBox="1">
            <a:spLocks/>
          </p:cNvSpPr>
          <p:nvPr/>
        </p:nvSpPr>
        <p:spPr>
          <a:xfrm>
            <a:off x="4621489" y="3272637"/>
            <a:ext cx="4425618" cy="30532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Distributed AI Training and Inference architecture</a:t>
            </a:r>
          </a:p>
          <a:p>
            <a:pPr marL="539750" lvl="2" indent="-271463" defTabSz="601091" fontAlgn="auto">
              <a:spcBef>
                <a:spcPts val="45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Vertical Federated Learning</a:t>
            </a:r>
            <a:r>
              <a:rPr lang="zh-CN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(UE/CN/AF collaboration)</a:t>
            </a:r>
          </a:p>
          <a:p>
            <a:pPr marL="539750" lvl="2" indent="-271463" defTabSz="601091" fontAlgn="auto">
              <a:spcBef>
                <a:spcPts val="45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Online Learning</a:t>
            </a:r>
            <a:r>
              <a:rPr lang="zh-CN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(discussed in</a:t>
            </a:r>
            <a:r>
              <a:rPr lang="zh-CN" altLang="en-US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R17 and more study needed )</a:t>
            </a:r>
          </a:p>
          <a:p>
            <a:pPr marL="539750" lvl="2" indent="-271463" defTabSz="601091" fontAlgn="auto">
              <a:spcBef>
                <a:spcPts val="45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</a:pPr>
            <a:r>
              <a:rPr lang="en-US" altLang="zh-CN" sz="11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Reinforcement Learning 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Roaming data/analytics exchange (including network sharing)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Interaction between NWDAF and RAN (RAN3 started to study RAN AI and driven by use case or RAN requirement)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interworking with IMS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Policy recommendation based on virtual data  and simulation in NWDAF</a:t>
            </a:r>
          </a:p>
          <a:p>
            <a:pPr marL="214255" lvl="2" indent="-214255" defTabSz="601091">
              <a:spcBef>
                <a:spcPct val="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</a:pPr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New use case(s)?</a:t>
            </a:r>
          </a:p>
        </p:txBody>
      </p:sp>
    </p:spTree>
    <p:extLst>
      <p:ext uri="{BB962C8B-B14F-4D97-AF65-F5344CB8AC3E}">
        <p14:creationId xmlns:p14="http://schemas.microsoft.com/office/powerpoint/2010/main" val="18406235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 fontScale="90000"/>
          </a:bodyPr>
          <a:lstStyle/>
          <a:p>
            <a:r>
              <a:rPr lang="en-US" altLang="zh-CN" b="1" dirty="0"/>
              <a:t>Vertical Federated Learning mitigate </a:t>
            </a:r>
            <a:br>
              <a:rPr lang="en-US" altLang="zh-CN" b="1" dirty="0"/>
            </a:br>
            <a:r>
              <a:rPr lang="en-US" altLang="zh-CN" b="1" dirty="0"/>
              <a:t>Data exchange difficulty in 5G</a:t>
            </a:r>
            <a:endParaRPr lang="zh-CN" altLang="en-US" b="1" dirty="0"/>
          </a:p>
        </p:txBody>
      </p:sp>
      <p:pic>
        <p:nvPicPr>
          <p:cNvPr id="3" name="Picture 2" descr="https://www.fortune-inc.com/images/shutterstock_7909414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01" y="3711960"/>
            <a:ext cx="2886000" cy="209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圆角矩形 4"/>
          <p:cNvSpPr/>
          <p:nvPr/>
        </p:nvSpPr>
        <p:spPr bwMode="auto">
          <a:xfrm>
            <a:off x="6510861" y="3716794"/>
            <a:ext cx="2116505" cy="679498"/>
          </a:xfrm>
          <a:prstGeom prst="round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</a:t>
            </a:r>
            <a:endParaRPr lang="en-US" altLang="zh-CN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(MTLR, 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 Training</a:t>
            </a: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6" name="矩形 5"/>
          <p:cNvSpPr/>
          <p:nvPr/>
        </p:nvSpPr>
        <p:spPr bwMode="auto">
          <a:xfrm>
            <a:off x="5033319" y="5215388"/>
            <a:ext cx="1326897" cy="48931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NWDAF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105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AnLF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inference )</a:t>
            </a:r>
          </a:p>
        </p:txBody>
      </p:sp>
      <p:cxnSp>
        <p:nvCxnSpPr>
          <p:cNvPr id="7" name="直接箭头连接符 6"/>
          <p:cNvCxnSpPr>
            <a:cxnSpLocks/>
            <a:stCxn id="6" idx="0"/>
          </p:cNvCxnSpPr>
          <p:nvPr/>
        </p:nvCxnSpPr>
        <p:spPr bwMode="auto">
          <a:xfrm flipV="1">
            <a:off x="5696768" y="4420458"/>
            <a:ext cx="1094955" cy="794930"/>
          </a:xfrm>
          <a:prstGeom prst="straightConnector1">
            <a:avLst/>
          </a:prstGeom>
          <a:ln w="38100">
            <a:solidFill>
              <a:srgbClr val="0000FF"/>
            </a:solidFill>
            <a:headEnd type="triangl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流程图: 多文档 7"/>
          <p:cNvSpPr/>
          <p:nvPr/>
        </p:nvSpPr>
        <p:spPr bwMode="auto">
          <a:xfrm>
            <a:off x="6798813" y="5202899"/>
            <a:ext cx="690407" cy="722642"/>
          </a:xfrm>
          <a:prstGeom prst="flowChartMultidocument">
            <a:avLst/>
          </a:prstGeom>
          <a:solidFill>
            <a:srgbClr val="0070C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mc="http://schemas.openxmlformats.org/markup-compatibility/2006"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mc="http://schemas.openxmlformats.org/markup-compatibility/2006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GC NF</a:t>
            </a:r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7724" y="4824586"/>
            <a:ext cx="645809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CN</a:t>
            </a:r>
          </a:p>
          <a:p>
            <a:pPr algn="ctr"/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流程图: 文档 10"/>
          <p:cNvSpPr/>
          <p:nvPr/>
        </p:nvSpPr>
        <p:spPr bwMode="auto">
          <a:xfrm>
            <a:off x="3917629" y="3822807"/>
            <a:ext cx="867230" cy="624815"/>
          </a:xfrm>
          <a:prstGeom prst="flowChartDocument">
            <a:avLst/>
          </a:prstGeom>
          <a:solidFill>
            <a:srgbClr val="FFFF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78" tIns="34289" rIns="68578" bIns="34289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</a:pPr>
            <a:r>
              <a:rPr lang="en-US" sz="1500" dirty="0">
                <a:solidFill>
                  <a:srgbClr val="FF0000"/>
                </a:solidFill>
                <a:latin typeface="Arial" charset="0"/>
                <a:ea typeface="宋体" charset="-122"/>
              </a:rPr>
              <a:t>UE/RAN</a:t>
            </a:r>
          </a:p>
        </p:txBody>
      </p:sp>
      <p:sp>
        <p:nvSpPr>
          <p:cNvPr id="12" name="流程图: 多文档 11"/>
          <p:cNvSpPr/>
          <p:nvPr/>
        </p:nvSpPr>
        <p:spPr bwMode="auto">
          <a:xfrm>
            <a:off x="7715021" y="5183374"/>
            <a:ext cx="690407" cy="722642"/>
          </a:xfrm>
          <a:prstGeom prst="flowChartMultidocument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mc="http://schemas.openxmlformats.org/markup-compatibility/2006"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mc="http://schemas.openxmlformats.org/markup-compatibility/2006"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246938" y="4976562"/>
            <a:ext cx="693769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AF</a:t>
            </a:r>
            <a:r>
              <a:rPr lang="zh-CN" altLang="en-US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25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en-US" sz="82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75447" y="4619108"/>
            <a:ext cx="81203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25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 Model</a:t>
            </a:r>
            <a:endParaRPr lang="en-US" sz="825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4784859" y="3931144"/>
            <a:ext cx="1726002" cy="252658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17" name="乘号 16"/>
          <p:cNvSpPr/>
          <p:nvPr/>
        </p:nvSpPr>
        <p:spPr bwMode="auto">
          <a:xfrm>
            <a:off x="5442159" y="3865777"/>
            <a:ext cx="184341" cy="415497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20" y="3677142"/>
            <a:ext cx="385000" cy="79276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784859" y="3603326"/>
            <a:ext cx="7073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5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UE/RAN Data</a:t>
            </a:r>
            <a:endParaRPr lang="en-US" sz="1050" dirty="0">
              <a:solidFill>
                <a:srgbClr val="00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40946" y="1274350"/>
            <a:ext cx="8530726" cy="2157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Issues and requirement: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analytics in 5G network usually needs data collection from different domains, but each domains (e.g. UE/RAN/CN/AF) may be isolated;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Each domain have many private implementations and is not willing to report their data related to the private implementations.</a:t>
            </a:r>
          </a:p>
          <a:p>
            <a:pPr marL="214298" lvl="1" indent="-214298">
              <a:spcBef>
                <a:spcPts val="45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 in R18:</a:t>
            </a:r>
          </a:p>
          <a:p>
            <a:pPr marL="407085" lvl="1" indent="-207114" defTabSz="601091"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4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Network architecture enhancement to support vertical  federated learning, allowing different domains to exchange necessary intermediate information to assist E2E data analysis without exposing RAW data;</a:t>
            </a:r>
          </a:p>
        </p:txBody>
      </p:sp>
      <p:sp>
        <p:nvSpPr>
          <p:cNvPr id="21" name="右箭头 20"/>
          <p:cNvSpPr/>
          <p:nvPr/>
        </p:nvSpPr>
        <p:spPr bwMode="auto">
          <a:xfrm rot="16200000">
            <a:off x="7620724" y="4731116"/>
            <a:ext cx="907191" cy="166770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sp>
        <p:nvSpPr>
          <p:cNvPr id="22" name="乘号 21"/>
          <p:cNvSpPr/>
          <p:nvPr/>
        </p:nvSpPr>
        <p:spPr bwMode="auto">
          <a:xfrm>
            <a:off x="8088787" y="4824586"/>
            <a:ext cx="190239" cy="346249"/>
          </a:xfrm>
          <a:prstGeom prst="mathMultiply">
            <a:avLst/>
          </a:prstGeom>
          <a:solidFill>
            <a:srgbClr val="FF0000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3444" y="4585676"/>
            <a:ext cx="911011" cy="346248"/>
          </a:xfrm>
          <a:prstGeom prst="rect">
            <a:avLst/>
          </a:prstGeom>
        </p:spPr>
      </p:pic>
      <p:sp>
        <p:nvSpPr>
          <p:cNvPr id="25" name="右箭头 20">
            <a:extLst>
              <a:ext uri="{FF2B5EF4-FFF2-40B4-BE49-F238E27FC236}">
                <a16:creationId xmlns:a16="http://schemas.microsoft.com/office/drawing/2014/main" id="{EB23AA45-9EE1-4272-85CC-AC60DE424C1A}"/>
              </a:ext>
            </a:extLst>
          </p:cNvPr>
          <p:cNvSpPr/>
          <p:nvPr/>
        </p:nvSpPr>
        <p:spPr bwMode="auto">
          <a:xfrm rot="16200000">
            <a:off x="6730700" y="4695066"/>
            <a:ext cx="794931" cy="189824"/>
          </a:xfrm>
          <a:prstGeom prst="rightArrow">
            <a:avLst/>
          </a:prstGeom>
          <a:noFill/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58" tIns="45729" rIns="91458" bIns="45729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en-US" sz="1200">
              <a:solidFill>
                <a:srgbClr val="000000"/>
              </a:solidFill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1046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7900120" cy="764147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Vertical Federated ML, FYI</a:t>
            </a:r>
            <a:br>
              <a:rPr lang="en-US" altLang="zh-CN" dirty="0"/>
            </a:br>
            <a:r>
              <a:rPr lang="en-US" altLang="zh-CN" dirty="0"/>
              <a:t>(Model training without raw data exchange)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923948" y="1618785"/>
            <a:ext cx="4831848" cy="2521793"/>
            <a:chOff x="179512" y="0"/>
            <a:chExt cx="7659223" cy="4754907"/>
          </a:xfrm>
        </p:grpSpPr>
        <p:cxnSp>
          <p:nvCxnSpPr>
            <p:cNvPr id="4" name="直接箭头连接符 3"/>
            <p:cNvCxnSpPr>
              <a:stCxn id="5" idx="1"/>
              <a:endCxn id="129" idx="4"/>
            </p:cNvCxnSpPr>
            <p:nvPr/>
          </p:nvCxnSpPr>
          <p:spPr bwMode="auto">
            <a:xfrm flipH="1" flipV="1">
              <a:off x="1082092" y="2669395"/>
              <a:ext cx="17147" cy="1189207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流程图: 磁盘 4"/>
            <p:cNvSpPr/>
            <p:nvPr/>
          </p:nvSpPr>
          <p:spPr bwMode="auto">
            <a:xfrm>
              <a:off x="739199" y="3858602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9180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流程图: 磁盘 6"/>
            <p:cNvSpPr/>
            <p:nvPr/>
          </p:nvSpPr>
          <p:spPr bwMode="auto">
            <a:xfrm>
              <a:off x="3851920" y="3858602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31901" y="4290651"/>
              <a:ext cx="960118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右箭头 8"/>
            <p:cNvSpPr/>
            <p:nvPr/>
          </p:nvSpPr>
          <p:spPr bwMode="auto">
            <a:xfrm>
              <a:off x="1691680" y="4074626"/>
              <a:ext cx="497189" cy="144016"/>
            </a:xfrm>
            <a:prstGeom prst="rightArrow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10" name="乘号 9"/>
            <p:cNvSpPr/>
            <p:nvPr/>
          </p:nvSpPr>
          <p:spPr bwMode="auto">
            <a:xfrm>
              <a:off x="2394621" y="4002618"/>
              <a:ext cx="305171" cy="288032"/>
            </a:xfrm>
            <a:prstGeom prst="mathMultiply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0892" y="3744565"/>
              <a:ext cx="1023449" cy="80413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501833" y="3819173"/>
              <a:ext cx="1177303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 data is exchanged.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流程图: 多文档 12"/>
            <p:cNvSpPr/>
            <p:nvPr/>
          </p:nvSpPr>
          <p:spPr bwMode="auto">
            <a:xfrm>
              <a:off x="719580" y="3003798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172" y="1517267"/>
              <a:ext cx="1090932" cy="1152128"/>
              <a:chOff x="1032796" y="1851670"/>
              <a:chExt cx="1541980" cy="1872208"/>
            </a:xfrm>
          </p:grpSpPr>
          <p:sp>
            <p:nvSpPr>
              <p:cNvPr id="123" name="流程图: 联系 122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4" name="流程图: 联系 123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5" name="流程图: 联系 124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6" name="流程图: 联系 125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7" name="流程图: 联系 126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8" name="流程图: 联系 127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29" name="流程图: 联系 128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0" name="流程图: 联系 129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1" name="流程图: 联系 130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132" name="流程图: 联系 131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133" name="直接连接符 132"/>
              <p:cNvCxnSpPr>
                <a:stCxn id="123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/>
              <p:cNvCxnSpPr>
                <a:stCxn id="123" idx="6"/>
                <a:endCxn id="127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>
                <a:stCxn id="123" idx="6"/>
                <a:endCxn id="128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/>
              <p:cNvCxnSpPr>
                <a:stCxn id="123" idx="6"/>
                <a:endCxn id="129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/>
              <p:cNvCxnSpPr>
                <a:stCxn id="124" idx="6"/>
                <a:endCxn id="129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stCxn id="124" idx="6"/>
                <a:endCxn id="128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/>
              <p:cNvCxnSpPr>
                <a:stCxn id="124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>
                <a:stCxn id="124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>
                <a:stCxn id="125" idx="6"/>
                <a:endCxn id="126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>
                <a:stCxn id="125" idx="6"/>
                <a:endCxn id="127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>
                <a:stCxn id="125" idx="6"/>
                <a:endCxn id="128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/>
              <p:cNvCxnSpPr>
                <a:stCxn id="125" idx="6"/>
                <a:endCxn id="129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>
                <a:stCxn id="129" idx="6"/>
                <a:endCxn id="132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>
                <a:stCxn id="129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>
                <a:stCxn id="129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>
                <a:stCxn id="128" idx="6"/>
                <a:endCxn id="132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>
                <a:stCxn id="128" idx="6"/>
                <a:endCxn id="131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/>
              <p:cNvCxnSpPr>
                <a:stCxn id="128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>
                <a:stCxn id="127" idx="6"/>
                <a:endCxn id="132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/>
              <p:cNvCxnSpPr>
                <a:stCxn id="127" idx="6"/>
                <a:endCxn id="131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27" idx="6"/>
                <a:endCxn id="130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/>
              <p:cNvCxnSpPr>
                <a:stCxn id="126" idx="6"/>
                <a:endCxn id="130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5" name="直接连接符 154"/>
              <p:cNvCxnSpPr>
                <a:stCxn id="126" idx="6"/>
                <a:endCxn id="131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/>
              <p:cNvCxnSpPr>
                <a:stCxn id="126" idx="6"/>
                <a:endCxn id="132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/>
            <p:cNvGrpSpPr/>
            <p:nvPr/>
          </p:nvGrpSpPr>
          <p:grpSpPr>
            <a:xfrm>
              <a:off x="3666493" y="1492309"/>
              <a:ext cx="1090932" cy="1152128"/>
              <a:chOff x="1032796" y="1851670"/>
              <a:chExt cx="1541980" cy="1872208"/>
            </a:xfrm>
          </p:grpSpPr>
          <p:sp>
            <p:nvSpPr>
              <p:cNvPr id="89" name="流程图: 联系 88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0" name="流程图: 联系 89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1" name="流程图: 联系 90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2" name="流程图: 联系 91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3" name="流程图: 联系 92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4" name="流程图: 联系 93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5" name="流程图: 联系 94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6" name="流程图: 联系 95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7" name="流程图: 联系 96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98" name="流程图: 联系 97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99" name="直接连接符 98"/>
              <p:cNvCxnSpPr>
                <a:stCxn id="89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stCxn id="89" idx="6"/>
                <a:endCxn id="93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>
                <a:stCxn id="89" idx="6"/>
                <a:endCxn id="94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>
                <a:stCxn id="89" idx="6"/>
                <a:endCxn id="95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>
                <a:stCxn id="90" idx="6"/>
                <a:endCxn id="95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103"/>
              <p:cNvCxnSpPr>
                <a:stCxn id="90" idx="6"/>
                <a:endCxn id="94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>
                <a:stCxn id="90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/>
              <p:cNvCxnSpPr>
                <a:stCxn id="90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/>
              <p:cNvCxnSpPr>
                <a:stCxn id="91" idx="6"/>
                <a:endCxn id="92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>
                <a:stCxn id="91" idx="6"/>
                <a:endCxn id="93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>
                <a:stCxn id="91" idx="6"/>
                <a:endCxn id="94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>
                <a:stCxn id="91" idx="6"/>
                <a:endCxn id="95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>
                <a:stCxn id="95" idx="6"/>
                <a:endCxn id="98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>
                <a:stCxn id="95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stCxn id="95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94" idx="6"/>
                <a:endCxn id="98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stCxn id="94" idx="6"/>
                <a:endCxn id="97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6" name="直接连接符 115"/>
              <p:cNvCxnSpPr>
                <a:stCxn id="94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7" name="直接连接符 116"/>
              <p:cNvCxnSpPr>
                <a:stCxn id="93" idx="6"/>
                <a:endCxn id="98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>
                <a:stCxn id="93" idx="6"/>
                <a:endCxn id="97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/>
              <p:cNvCxnSpPr>
                <a:stCxn id="93" idx="6"/>
                <a:endCxn id="96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/>
              <p:cNvCxnSpPr>
                <a:stCxn id="92" idx="6"/>
                <a:endCxn id="96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>
                <a:stCxn id="92" idx="6"/>
                <a:endCxn id="97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>
                <a:stCxn id="92" idx="6"/>
                <a:endCxn id="98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2040908" y="276756"/>
              <a:ext cx="1090932" cy="1152128"/>
              <a:chOff x="1032796" y="1851670"/>
              <a:chExt cx="1541980" cy="1872208"/>
            </a:xfrm>
          </p:grpSpPr>
          <p:sp>
            <p:nvSpPr>
              <p:cNvPr id="55" name="流程图: 联系 54"/>
              <p:cNvSpPr/>
              <p:nvPr/>
            </p:nvSpPr>
            <p:spPr bwMode="auto">
              <a:xfrm>
                <a:off x="103279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6" name="流程图: 联系 55"/>
              <p:cNvSpPr/>
              <p:nvPr/>
            </p:nvSpPr>
            <p:spPr bwMode="auto">
              <a:xfrm>
                <a:off x="103279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7" name="流程图: 联系 56"/>
              <p:cNvSpPr/>
              <p:nvPr/>
            </p:nvSpPr>
            <p:spPr bwMode="auto">
              <a:xfrm>
                <a:off x="103279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8" name="流程图: 联系 57"/>
              <p:cNvSpPr/>
              <p:nvPr/>
            </p:nvSpPr>
            <p:spPr bwMode="auto">
              <a:xfrm>
                <a:off x="1608860" y="185167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59" name="流程图: 联系 58"/>
              <p:cNvSpPr/>
              <p:nvPr/>
            </p:nvSpPr>
            <p:spPr bwMode="auto">
              <a:xfrm>
                <a:off x="1608860" y="235572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0" name="流程图: 联系 59"/>
              <p:cNvSpPr/>
              <p:nvPr/>
            </p:nvSpPr>
            <p:spPr bwMode="auto">
              <a:xfrm>
                <a:off x="1608860" y="2859782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1" name="流程图: 联系 60"/>
              <p:cNvSpPr/>
              <p:nvPr/>
            </p:nvSpPr>
            <p:spPr bwMode="auto">
              <a:xfrm>
                <a:off x="1608860" y="3363838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2" name="流程图: 联系 61"/>
              <p:cNvSpPr/>
              <p:nvPr/>
            </p:nvSpPr>
            <p:spPr bwMode="auto">
              <a:xfrm>
                <a:off x="2214736" y="2067694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3" name="流程图: 联系 62"/>
              <p:cNvSpPr/>
              <p:nvPr/>
            </p:nvSpPr>
            <p:spPr bwMode="auto">
              <a:xfrm>
                <a:off x="2214736" y="2571750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sp>
            <p:nvSpPr>
              <p:cNvPr id="64" name="流程图: 联系 63"/>
              <p:cNvSpPr/>
              <p:nvPr/>
            </p:nvSpPr>
            <p:spPr bwMode="auto">
              <a:xfrm>
                <a:off x="2214736" y="3075806"/>
                <a:ext cx="360040" cy="360040"/>
              </a:xfrm>
              <a:prstGeom prst="flowChartConnector">
                <a:avLst/>
              </a:prstGeom>
              <a:noFill/>
              <a:ln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37" tIns="45719" rIns="91437" bIns="45719" numCol="1" rtlCol="0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>
                    <a:srgbClr val="CC9900"/>
                  </a:buClr>
                  <a:buFont typeface="Wingdings" pitchFamily="2" charset="2"/>
                  <a:buChar char="n"/>
                </a:pPr>
                <a:endParaRPr lang="en-US" sz="1050">
                  <a:solidFill>
                    <a:srgbClr val="000000"/>
                  </a:solidFill>
                  <a:latin typeface="Arial"/>
                  <a:ea typeface="宋体"/>
                </a:endParaRPr>
              </a:p>
            </p:txBody>
          </p:sp>
          <p:cxnSp>
            <p:nvCxnSpPr>
              <p:cNvPr id="65" name="直接连接符 64"/>
              <p:cNvCxnSpPr>
                <a:stCxn id="55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55" idx="6"/>
                <a:endCxn id="59" idx="2"/>
              </p:cNvCxnSpPr>
              <p:nvPr/>
            </p:nvCxnSpPr>
            <p:spPr bwMode="auto">
              <a:xfrm>
                <a:off x="1392836" y="2247714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>
                <a:stCxn id="55" idx="6"/>
                <a:endCxn id="60" idx="2"/>
              </p:cNvCxnSpPr>
              <p:nvPr/>
            </p:nvCxnSpPr>
            <p:spPr bwMode="auto">
              <a:xfrm>
                <a:off x="1392836" y="2247714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>
                <a:stCxn id="55" idx="6"/>
                <a:endCxn id="61" idx="2"/>
              </p:cNvCxnSpPr>
              <p:nvPr/>
            </p:nvCxnSpPr>
            <p:spPr bwMode="auto">
              <a:xfrm>
                <a:off x="1392836" y="2247714"/>
                <a:ext cx="216024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stCxn id="56" idx="6"/>
                <a:endCxn id="61" idx="2"/>
              </p:cNvCxnSpPr>
              <p:nvPr/>
            </p:nvCxnSpPr>
            <p:spPr bwMode="auto">
              <a:xfrm>
                <a:off x="1392836" y="2751770"/>
                <a:ext cx="216024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56" idx="6"/>
                <a:endCxn id="60" idx="2"/>
              </p:cNvCxnSpPr>
              <p:nvPr/>
            </p:nvCxnSpPr>
            <p:spPr bwMode="auto">
              <a:xfrm>
                <a:off x="1392836" y="2751770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>
                <a:stCxn id="56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>
                <a:stCxn id="56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>
                <a:stCxn id="57" idx="6"/>
                <a:endCxn id="58" idx="2"/>
              </p:cNvCxnSpPr>
              <p:nvPr/>
            </p:nvCxnSpPr>
            <p:spPr bwMode="auto">
              <a:xfrm flipV="1">
                <a:off x="1392836" y="2031690"/>
                <a:ext cx="216024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>
                <a:stCxn id="57" idx="6"/>
                <a:endCxn id="59" idx="2"/>
              </p:cNvCxnSpPr>
              <p:nvPr/>
            </p:nvCxnSpPr>
            <p:spPr bwMode="auto">
              <a:xfrm flipV="1">
                <a:off x="1392836" y="2535746"/>
                <a:ext cx="216024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stCxn id="57" idx="6"/>
                <a:endCxn id="60" idx="2"/>
              </p:cNvCxnSpPr>
              <p:nvPr/>
            </p:nvCxnSpPr>
            <p:spPr bwMode="auto">
              <a:xfrm flipV="1">
                <a:off x="1392836" y="3039802"/>
                <a:ext cx="216024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57" idx="6"/>
                <a:endCxn id="61" idx="2"/>
              </p:cNvCxnSpPr>
              <p:nvPr/>
            </p:nvCxnSpPr>
            <p:spPr bwMode="auto">
              <a:xfrm>
                <a:off x="1392836" y="3255826"/>
                <a:ext cx="216024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/>
              <p:cNvCxnSpPr>
                <a:stCxn id="61" idx="6"/>
                <a:endCxn id="64" idx="2"/>
              </p:cNvCxnSpPr>
              <p:nvPr/>
            </p:nvCxnSpPr>
            <p:spPr bwMode="auto">
              <a:xfrm flipV="1">
                <a:off x="1968900" y="3255826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>
                <a:stCxn id="61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>
                <a:stCxn id="61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129614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>
                <a:stCxn id="60" idx="6"/>
                <a:endCxn id="64" idx="2"/>
              </p:cNvCxnSpPr>
              <p:nvPr/>
            </p:nvCxnSpPr>
            <p:spPr bwMode="auto">
              <a:xfrm>
                <a:off x="1968900" y="3039802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>
                <a:stCxn id="60" idx="6"/>
                <a:endCxn id="63" idx="2"/>
              </p:cNvCxnSpPr>
              <p:nvPr/>
            </p:nvCxnSpPr>
            <p:spPr bwMode="auto">
              <a:xfrm flipV="1">
                <a:off x="1968900" y="2751770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>
                <a:stCxn id="60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792088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>
                <a:stCxn id="59" idx="6"/>
                <a:endCxn id="64" idx="2"/>
              </p:cNvCxnSpPr>
              <p:nvPr/>
            </p:nvCxnSpPr>
            <p:spPr bwMode="auto">
              <a:xfrm>
                <a:off x="1968900" y="2535746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>
                <a:stCxn id="59" idx="6"/>
                <a:endCxn id="63" idx="2"/>
              </p:cNvCxnSpPr>
              <p:nvPr/>
            </p:nvCxnSpPr>
            <p:spPr bwMode="auto">
              <a:xfrm>
                <a:off x="1968900" y="2535746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>
                <a:stCxn id="59" idx="6"/>
                <a:endCxn id="62" idx="2"/>
              </p:cNvCxnSpPr>
              <p:nvPr/>
            </p:nvCxnSpPr>
            <p:spPr bwMode="auto">
              <a:xfrm flipV="1">
                <a:off x="1968900" y="2247714"/>
                <a:ext cx="245836" cy="288032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58" idx="6"/>
                <a:endCxn id="62" idx="2"/>
              </p:cNvCxnSpPr>
              <p:nvPr/>
            </p:nvCxnSpPr>
            <p:spPr bwMode="auto">
              <a:xfrm>
                <a:off x="1968900" y="2031690"/>
                <a:ext cx="245836" cy="216024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/>
              <p:cNvCxnSpPr>
                <a:stCxn id="58" idx="6"/>
                <a:endCxn id="63" idx="2"/>
              </p:cNvCxnSpPr>
              <p:nvPr/>
            </p:nvCxnSpPr>
            <p:spPr bwMode="auto">
              <a:xfrm>
                <a:off x="1968900" y="2031690"/>
                <a:ext cx="245836" cy="720080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>
                <a:stCxn id="58" idx="6"/>
                <a:endCxn id="64" idx="2"/>
              </p:cNvCxnSpPr>
              <p:nvPr/>
            </p:nvCxnSpPr>
            <p:spPr bwMode="auto">
              <a:xfrm>
                <a:off x="1968900" y="2031690"/>
                <a:ext cx="245836" cy="1224136"/>
              </a:xfrm>
              <a:prstGeom prst="line">
                <a:avLst/>
              </a:prstGeom>
              <a:extLst>
                <a:ext uri="{909E8E84-426E-40dd-AFC4-6F175D3DCCD1}">
                  <a14:hiddenFill xmlns:p14="http://schemas.microsoft.com/office/powerpoint/2010/main" xmlns:p15="http://schemas.microsoft.com/office/powerpoint/2012/main"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p14="http://schemas.microsoft.com/office/powerpoint/2010/main" xmlns:p15="http://schemas.microsoft.com/office/powerpoint/2012/main"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直接箭头连接符 16"/>
            <p:cNvCxnSpPr>
              <a:stCxn id="7" idx="1"/>
              <a:endCxn id="95" idx="4"/>
            </p:cNvCxnSpPr>
            <p:nvPr/>
          </p:nvCxnSpPr>
          <p:spPr bwMode="auto">
            <a:xfrm flipH="1" flipV="1">
              <a:off x="4201413" y="2644437"/>
              <a:ext cx="10547" cy="1214165"/>
            </a:xfrm>
            <a:prstGeom prst="straightConnector1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流程图: 多文档 17"/>
            <p:cNvSpPr/>
            <p:nvPr/>
          </p:nvSpPr>
          <p:spPr bwMode="auto">
            <a:xfrm>
              <a:off x="3767913" y="3001153"/>
              <a:ext cx="888093" cy="576064"/>
            </a:xfrm>
            <a:prstGeom prst="flowChartMultidocument">
              <a:avLst/>
            </a:prstGeom>
            <a:solidFill>
              <a:schemeClr val="bg1"/>
            </a:solidFill>
            <a:ln w="12700">
              <a:solidFill>
                <a:srgbClr val="FFC000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19" name="直接箭头连接符 18"/>
            <p:cNvCxnSpPr>
              <a:stCxn id="13" idx="3"/>
              <a:endCxn id="18" idx="1"/>
            </p:cNvCxnSpPr>
            <p:nvPr/>
          </p:nvCxnSpPr>
          <p:spPr bwMode="auto">
            <a:xfrm flipV="1">
              <a:off x="1607673" y="3289185"/>
              <a:ext cx="2160240" cy="2645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950566" y="3023594"/>
              <a:ext cx="141584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Encrypted entity alignment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96142" y="1888179"/>
              <a:ext cx="1177302" cy="52228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Encryption model training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箭头连接符 21"/>
            <p:cNvCxnSpPr>
              <a:stCxn id="131" idx="6"/>
              <a:endCxn id="21" idx="1"/>
            </p:cNvCxnSpPr>
            <p:nvPr/>
          </p:nvCxnSpPr>
          <p:spPr bwMode="auto">
            <a:xfrm>
              <a:off x="1638104" y="2071177"/>
              <a:ext cx="458038" cy="78148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>
              <a:stCxn id="21" idx="3"/>
              <a:endCxn id="90" idx="2"/>
            </p:cNvCxnSpPr>
            <p:nvPr/>
          </p:nvCxnSpPr>
          <p:spPr bwMode="auto">
            <a:xfrm flipV="1">
              <a:off x="3273444" y="2046218"/>
              <a:ext cx="393048" cy="103106"/>
            </a:xfrm>
            <a:prstGeom prst="straightConnector1">
              <a:avLst/>
            </a:prstGeom>
            <a:ln>
              <a:solidFill>
                <a:srgbClr val="1F85C3"/>
              </a:solidFill>
              <a:headEnd type="triangle" w="med" len="med"/>
              <a:tailEnd type="triangl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箭头连接符 140"/>
            <p:cNvCxnSpPr>
              <a:stCxn id="26" idx="0"/>
              <a:endCxn id="56" idx="2"/>
            </p:cNvCxnSpPr>
            <p:nvPr/>
          </p:nvCxnSpPr>
          <p:spPr bwMode="auto">
            <a:xfrm rot="5400000" flipH="1" flipV="1">
              <a:off x="1368500" y="552832"/>
              <a:ext cx="394573" cy="95024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箭头连接符 140"/>
            <p:cNvCxnSpPr>
              <a:stCxn id="27" idx="0"/>
              <a:endCxn id="63" idx="6"/>
            </p:cNvCxnSpPr>
            <p:nvPr/>
          </p:nvCxnSpPr>
          <p:spPr bwMode="auto">
            <a:xfrm rot="16200000" flipV="1">
              <a:off x="3471913" y="490593"/>
              <a:ext cx="399975" cy="1080121"/>
            </a:xfrm>
            <a:prstGeom prst="curvedConnector2">
              <a:avLst/>
            </a:prstGeom>
            <a:ln>
              <a:solidFill>
                <a:srgbClr val="1F85C3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>
              <a:off x="502015" y="1225238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A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23308" y="1230640"/>
              <a:ext cx="1177302" cy="348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Model B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179512" y="0"/>
              <a:ext cx="4968552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9" name="流程图: 磁盘 28"/>
            <p:cNvSpPr/>
            <p:nvPr/>
          </p:nvSpPr>
          <p:spPr bwMode="auto">
            <a:xfrm>
              <a:off x="5556735" y="1838533"/>
              <a:ext cx="720080" cy="432048"/>
            </a:xfrm>
            <a:prstGeom prst="flowChartMagneticDisk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0" name="流程图: 磁盘 29"/>
            <p:cNvSpPr/>
            <p:nvPr/>
          </p:nvSpPr>
          <p:spPr bwMode="auto">
            <a:xfrm>
              <a:off x="6965821" y="1838533"/>
              <a:ext cx="720080" cy="432048"/>
            </a:xfrm>
            <a:prstGeom prst="flowChartMagneticDisk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cxnSp>
          <p:nvCxnSpPr>
            <p:cNvPr id="31" name="直接箭头连接符 30"/>
            <p:cNvCxnSpPr/>
            <p:nvPr/>
          </p:nvCxnSpPr>
          <p:spPr bwMode="auto">
            <a:xfrm>
              <a:off x="6276815" y="2139702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 bwMode="auto">
            <a:xfrm>
              <a:off x="6276815" y="1995686"/>
              <a:ext cx="689006" cy="0"/>
            </a:xfrm>
            <a:prstGeom prst="straightConnector1">
              <a:avLst/>
            </a:prstGeom>
            <a:ln>
              <a:solidFill>
                <a:srgbClr val="00B05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流程图: 磁盘 32"/>
            <p:cNvSpPr/>
            <p:nvPr/>
          </p:nvSpPr>
          <p:spPr bwMode="auto">
            <a:xfrm>
              <a:off x="6216184" y="880380"/>
              <a:ext cx="720080" cy="432048"/>
            </a:xfrm>
            <a:prstGeom prst="flowChartMagneticDisk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43671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A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840675" y="2293922"/>
              <a:ext cx="960118" cy="377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700">
                  <a:solidFill>
                    <a:srgbClr val="000000"/>
                  </a:solidFill>
                  <a:latin typeface="Calibri"/>
                  <a:ea typeface="宋体"/>
                </a:rPr>
                <a:t>Client B</a:t>
              </a:r>
              <a:endParaRPr lang="en-US" sz="700">
                <a:solidFill>
                  <a:srgbClr val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058737" y="482553"/>
              <a:ext cx="961079" cy="580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7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Federal system C</a:t>
              </a:r>
              <a:endParaRPr lang="en-US" sz="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87176" y="28732"/>
              <a:ext cx="1177302" cy="522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6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Federated model</a:t>
              </a:r>
              <a:endParaRPr lang="en-US" sz="6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5497557" y="0"/>
              <a:ext cx="2341178" cy="4731990"/>
            </a:xfrm>
            <a:prstGeom prst="rect">
              <a:avLst/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631487" y="3086771"/>
              <a:ext cx="2164907" cy="1566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 Send the public key.</a:t>
              </a:r>
              <a:endParaRPr lang="en-US" altLang="zh-CN" sz="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Interaction intermediate result</a:t>
              </a:r>
              <a:endParaRPr lang="en-US" altLang="zh-CN" sz="8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 Calculation of gradients and losses</a:t>
              </a:r>
              <a:endParaRPr lang="en-US" altLang="zh-CN" sz="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8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 Model update</a:t>
              </a:r>
              <a:endParaRPr lang="en-US" sz="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0" name="直接箭头连接符 39"/>
            <p:cNvCxnSpPr/>
            <p:nvPr/>
          </p:nvCxnSpPr>
          <p:spPr bwMode="auto">
            <a:xfrm flipH="1">
              <a:off x="6131542" y="1312428"/>
              <a:ext cx="312666" cy="512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 bwMode="auto">
            <a:xfrm flipH="1">
              <a:off x="5940152" y="1312428"/>
              <a:ext cx="312666" cy="512225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曲线连接符 41"/>
            <p:cNvCxnSpPr>
              <a:stCxn id="33" idx="2"/>
            </p:cNvCxnSpPr>
            <p:nvPr/>
          </p:nvCxnSpPr>
          <p:spPr bwMode="auto">
            <a:xfrm rot="10800000" flipV="1">
              <a:off x="5724128" y="1096404"/>
              <a:ext cx="492056" cy="750406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曲线连接符 42"/>
            <p:cNvCxnSpPr>
              <a:stCxn id="33" idx="4"/>
            </p:cNvCxnSpPr>
            <p:nvPr/>
          </p:nvCxnSpPr>
          <p:spPr bwMode="auto">
            <a:xfrm>
              <a:off x="6936264" y="1096404"/>
              <a:ext cx="660072" cy="775364"/>
            </a:xfrm>
            <a:prstGeom prst="curvedConnector2">
              <a:avLst/>
            </a:prstGeom>
            <a:ln>
              <a:solidFill>
                <a:srgbClr val="FFC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 bwMode="auto">
            <a:xfrm>
              <a:off x="6730193" y="1294721"/>
              <a:ext cx="434095" cy="529932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 bwMode="auto">
            <a:xfrm>
              <a:off x="6921583" y="1288428"/>
              <a:ext cx="434095" cy="529932"/>
            </a:xfrm>
            <a:prstGeom prst="straightConnector1">
              <a:avLst/>
            </a:prstGeom>
            <a:ln>
              <a:solidFill>
                <a:srgbClr val="0000FF"/>
              </a:solidFill>
              <a:headEnd type="triangle" w="med" len="med"/>
              <a:tailEnd type="none" w="med" len="med"/>
            </a:ln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p14="http://schemas.microsoft.com/office/powerpoint/2010/main" xmlns:p15="http://schemas.microsoft.com/office/powerpoint/2012/main"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724129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164287" y="998609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C000"/>
                  </a:solidFill>
                  <a:latin typeface="Calibri"/>
                  <a:ea typeface="宋体"/>
                </a:rPr>
                <a:t>4.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28184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660232" y="144058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FF0000"/>
                  </a:solidFill>
                  <a:latin typeface="Calibri"/>
                  <a:ea typeface="宋体"/>
                </a:rPr>
                <a:t>1.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432206" y="1699832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47233" y="21196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B050"/>
                  </a:solidFill>
                  <a:latin typeface="Calibri"/>
                  <a:ea typeface="宋体"/>
                </a:rPr>
                <a:t>2.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782494" y="1326307"/>
              <a:ext cx="360397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7032909" y="1333107"/>
              <a:ext cx="360401" cy="638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800">
                  <a:solidFill>
                    <a:srgbClr val="0000FF"/>
                  </a:solidFill>
                  <a:latin typeface="Calibri"/>
                  <a:ea typeface="宋体"/>
                </a:rPr>
                <a:t>3.</a:t>
              </a:r>
            </a:p>
          </p:txBody>
        </p:sp>
        <p:sp>
          <p:nvSpPr>
            <p:cNvPr id="54" name="线形标注 2(无边框) 53"/>
            <p:cNvSpPr/>
            <p:nvPr/>
          </p:nvSpPr>
          <p:spPr bwMode="auto">
            <a:xfrm>
              <a:off x="4632471" y="989243"/>
              <a:ext cx="2980203" cy="815312"/>
            </a:xfrm>
            <a:prstGeom prst="callout2">
              <a:avLst>
                <a:gd name="adj1" fmla="val -77515"/>
                <a:gd name="adj2" fmla="val 28742"/>
                <a:gd name="adj3" fmla="val -77515"/>
                <a:gd name="adj4" fmla="val 8902"/>
                <a:gd name="adj5" fmla="val 102672"/>
                <a:gd name="adj6" fmla="val -49778"/>
              </a:avLst>
            </a:prstGeom>
            <a:noFill/>
            <a:ln>
              <a:solidFill>
                <a:srgbClr val="1F85C3"/>
              </a:solidFill>
            </a:ln>
            <a:effectLst/>
            <a:extLst>
              <a:ext uri="{909E8E84-426E-40dd-AFC4-6F175D3DCCD1}">
                <a14:hiddenFill xmlns:p14="http://schemas.microsoft.com/office/powerpoint/2010/main" xmlns:p15="http://schemas.microsoft.com/office/powerpoint/2012/main"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p14="http://schemas.microsoft.com/office/powerpoint/2010/main" xmlns:p15="http://schemas.microsoft.com/office/powerpoint/2012/main"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37" tIns="45719" rIns="91437" bIns="45719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Font typeface="Wingdings" pitchFamily="2" charset="2"/>
                <a:buChar char="n"/>
              </a:pPr>
              <a:endParaRPr lang="en-US" sz="105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</p:grpSp>
      <p:pic>
        <p:nvPicPr>
          <p:cNvPr id="157" name="图片 1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9" y="3969886"/>
            <a:ext cx="3511594" cy="1516937"/>
          </a:xfrm>
          <a:prstGeom prst="rect">
            <a:avLst/>
          </a:prstGeom>
        </p:spPr>
      </p:pic>
      <p:sp>
        <p:nvSpPr>
          <p:cNvPr id="158" name="文本框 157"/>
          <p:cNvSpPr txBox="1"/>
          <p:nvPr/>
        </p:nvSpPr>
        <p:spPr>
          <a:xfrm>
            <a:off x="3867146" y="5693206"/>
            <a:ext cx="423817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Reference</a:t>
            </a:r>
            <a:r>
              <a:rPr lang="zh-CN" altLang="en-US" sz="900" i="1" dirty="0">
                <a:solidFill>
                  <a:srgbClr val="C00000"/>
                </a:solidFill>
                <a:latin typeface="Calibri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: Federate Learning: Concept and Application. Qiang Yang et al. 2019.</a:t>
            </a:r>
            <a:endParaRPr lang="en-US" sz="900" i="1" dirty="0">
              <a:solidFill>
                <a:srgbClr val="C00000"/>
              </a:solidFill>
              <a:latin typeface="Calibri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61" name="图片 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45" y="1955859"/>
            <a:ext cx="3599235" cy="201306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矩形 161"/>
              <p:cNvSpPr/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Data set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A</m:t>
                                </m:r>
                              </m:sup>
                            </m:sSubSup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Sup>
                              <m:sSubSup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x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B</m:t>
                                </m:r>
                              </m:sup>
                            </m:sSubSup>
                            <m:r>
                              <a:rPr lang="en-US" altLang="zh-CN" sz="825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zh-CN" sz="825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y</m:t>
                                </m:r>
                              </m:e>
                              <m:sub>
                                <m:r>
                                  <m:rPr>
                                    <m:sty m:val="p"/>
                                  </m:rPr>
                                  <a:rPr lang="en-US" altLang="zh-CN" sz="825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D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B</m:t>
                        </m:r>
                      </m:sub>
                    </m:sSub>
                  </m:oMath>
                </a14:m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model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sup>
                    </m:sSubSup>
                    <m:r>
                      <a:rPr lang="en-US" altLang="zh-CN" sz="825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Θ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b>
                    </m:sSub>
                    <m:sSubSup>
                      <m:sSubSup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sup>
                    </m:sSubSup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，</a:t>
                </a:r>
                <a:r>
                  <a:rPr lang="en-US" altLang="zh-CN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objective</a:t>
                </a:r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altLang="zh-CN" sz="825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e>
                      <m:lim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  <m:r>
                          <a:rPr lang="en-US" altLang="zh-CN" sz="825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l-GR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Θ</m:t>
                            </m:r>
                          </m:e>
                          <m:sub>
                            <m:r>
                              <a:rPr lang="en-US" altLang="zh-CN" sz="825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lim>
                    </m:limLow>
                    <m:r>
                      <a:rPr lang="en-US" altLang="zh-CN" sz="825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zh-CN" altLang="en-US" sz="825" dirty="0">
                    <a:solidFill>
                      <a:srgbClr val="00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：</a:t>
                </a:r>
                <a:endParaRPr lang="en-US" altLang="zh-CN" sz="825" dirty="0">
                  <a:solidFill>
                    <a:srgbClr val="000000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162" name="矩形 16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39" y="1446788"/>
                <a:ext cx="4570810" cy="60356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内容占位符 1"/>
              <p:cNvSpPr txBox="1">
                <a:spLocks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</p:spPr>
            <p:txBody>
              <a:bodyPr/>
              <a:lstStyle>
                <a:lvl1pPr marL="300031" indent="-300031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bg2"/>
                  </a:buClr>
                  <a:buSzPct val="60000"/>
                  <a:buFont typeface="Wingdings" pitchFamily="2" charset="2"/>
                  <a:buChar char="l"/>
                  <a:defRPr sz="2000" b="1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lvl1pPr>
                <a:lvl2pPr marL="652447" indent="-250819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chemeClr val="tx1"/>
                  </a:buClr>
                  <a:buSzPct val="50000"/>
                  <a:buFont typeface="Wingdings" pitchFamily="2" charset="2"/>
                  <a:buChar char="p"/>
                  <a:defRPr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00327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50000"/>
                  <a:buFont typeface="Wingdings" pitchFamily="2" charset="2"/>
                  <a:buChar char="n"/>
                  <a:defRPr sz="16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401728" indent="-200020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Char char="–"/>
                  <a:defRPr sz="1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1803355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260544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6pPr>
                <a:lvl7pPr marL="2717732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7pPr>
                <a:lvl8pPr marL="3174921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8pPr>
                <a:lvl9pPr marL="3632109" indent="-201608" algn="l" defTabSz="801668" rtl="0" fontAlgn="base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Font typeface="FrutigerNext LT Medium" pitchFamily="20" charset="0"/>
                  <a:buChar char="~"/>
                  <a:defRPr sz="1200">
                    <a:solidFill>
                      <a:schemeClr val="tx1"/>
                    </a:solidFill>
                    <a:latin typeface="+mj-lt"/>
                    <a:ea typeface="+mn-ea"/>
                  </a:defRPr>
                </a:lvl9pPr>
              </a:lstStyle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Encryption entity alignment is to find the intersection of the users of the A and B, and extract the common part of the two data as the training dataset.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If the Client A is RAN and the Client B is a CN, the RAN and CN belong to the same operator. Therefore, encryption could be omitted.</a:t>
                </a:r>
              </a:p>
              <a:p>
                <a:pPr marL="182551" lvl="2" indent="-182551">
                  <a:lnSpc>
                    <a:spcPct val="150000"/>
                  </a:lnSpc>
                  <a:buSzPct val="100000"/>
                  <a:buFont typeface="Arial" panose="020B0604020202020204" pitchFamily="34" charset="0"/>
                  <a:buChar char="•"/>
                </a:pPr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The CN has label data (e.g. Service MOS). The RAN does not need to transmit the radio data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) to CN, and only needs to transfer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Θ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b>
                    </m:sSub>
                    <m:sSubSup>
                      <m:sSubSupPr>
                        <m:ctrlPr>
                          <a:rPr lang="en-US" altLang="zh-CN" sz="900" i="1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</m:ctrlPr>
                      </m:sSubSupPr>
                      <m:e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𝑥</m:t>
                        </m:r>
                      </m:e>
                      <m:sub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𝑖</m:t>
                        </m:r>
                      </m:sub>
                      <m:sup>
                        <m:r>
                          <a:rPr lang="en-US" altLang="zh-CN" sz="900">
                            <a:latin typeface="Cambria Math" panose="02040503050406030204" pitchFamily="18" charset="0"/>
                            <a:cs typeface="Calibri" panose="020F0502020204030204" pitchFamily="34" charset="0"/>
                          </a:rPr>
                          <m:t>𝐴</m:t>
                        </m:r>
                      </m:sup>
                    </m:sSubSup>
                  </m:oMath>
                </a14:m>
                <a:r>
                  <a:rPr lang="en-US" altLang="zh-CN" sz="9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to CN</a:t>
                </a:r>
              </a:p>
            </p:txBody>
          </p:sp>
        </mc:Choice>
        <mc:Fallback xmlns="">
          <p:sp>
            <p:nvSpPr>
              <p:cNvPr id="163" name="内容占位符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2614" y="4234815"/>
                <a:ext cx="5310717" cy="1283624"/>
              </a:xfrm>
              <a:prstGeom prst="rect">
                <a:avLst/>
              </a:prstGeom>
              <a:blipFill>
                <a:blip r:embed="rId6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226372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Enhanced NWDAF-assisted RFSP policy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220918" y="1176924"/>
            <a:ext cx="4649294" cy="3872150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R17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2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2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5G/4G RFSP index selection assisted by NWDAF</a:t>
            </a:r>
            <a:r>
              <a:rPr kumimoji="1" lang="zh-CN" altLang="en-US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：</a:t>
            </a:r>
            <a:endParaRPr kumimoji="1" lang="en-US" altLang="zh-CN" sz="12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NWDAF provides analytics to PCF:  1) User service behavior; 2) Service experience per RAT/Frequency.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Based on User service behavior analytics, the PCF determines the service in use for a UE, and then adjust RFSP based on the relationship between service experience and RAT/frequency.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Leftover Issues: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Currently, NWDAF can perform data collection and analysis only in 5G, so only support inter-frequency selection of 5G for UE. NWDAF cannot collect data collection from 4G and/or WiFi, and consequently do not support smart network selection among 5G, 4G and WiFi. 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 also has Radio/Frequency selection policy esp. in idle mode and harmonized policy between UE and network is needed. </a:t>
            </a:r>
          </a:p>
        </p:txBody>
      </p:sp>
      <p:sp>
        <p:nvSpPr>
          <p:cNvPr id="72" name="矩形 71"/>
          <p:cNvSpPr/>
          <p:nvPr/>
        </p:nvSpPr>
        <p:spPr>
          <a:xfrm>
            <a:off x="4220918" y="4947569"/>
            <a:ext cx="4649294" cy="1164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2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Potential enhancements in R18: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collection from 4G network and WiFi to support intelligent network selection among 5G, 4G and WiFi;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study policy harmonization between UE and network.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9953" y="5092825"/>
            <a:ext cx="3776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  <a:buClr>
                <a:schemeClr val="bg1">
                  <a:lumMod val="50000"/>
                </a:schemeClr>
              </a:buClr>
              <a:buSzPct val="80000"/>
            </a:pPr>
            <a:r>
              <a:rPr lang="en-US" altLang="zh-CN" b="1" dirty="0">
                <a:ea typeface="华文细黑" pitchFamily="2" charset="-122"/>
              </a:rPr>
              <a:t>Fig. NWDAF-assisted RFSP policy (still under discussion)</a:t>
            </a:r>
            <a:endParaRPr lang="zh-CN" altLang="en-US" b="1" dirty="0">
              <a:ea typeface="华文细黑" pitchFamily="2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B2C6D771-1FCB-4DCC-98D1-D265E994C809}"/>
              </a:ext>
            </a:extLst>
          </p:cNvPr>
          <p:cNvGrpSpPr/>
          <p:nvPr/>
        </p:nvGrpSpPr>
        <p:grpSpPr>
          <a:xfrm>
            <a:off x="-160642" y="1504028"/>
            <a:ext cx="4134215" cy="3317033"/>
            <a:chOff x="408955" y="947128"/>
            <a:chExt cx="4758088" cy="3528109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30167D1A-C5DD-441B-9A03-CEFAAED36702}"/>
                </a:ext>
              </a:extLst>
            </p:cNvPr>
            <p:cNvGrpSpPr/>
            <p:nvPr/>
          </p:nvGrpSpPr>
          <p:grpSpPr>
            <a:xfrm>
              <a:off x="645934" y="947128"/>
              <a:ext cx="4521109" cy="3528109"/>
              <a:chOff x="904364" y="2777456"/>
              <a:chExt cx="4189061" cy="3781715"/>
            </a:xfrm>
          </p:grpSpPr>
          <p:sp>
            <p:nvSpPr>
              <p:cNvPr id="70" name="矩形 69">
                <a:extLst>
                  <a:ext uri="{FF2B5EF4-FFF2-40B4-BE49-F238E27FC236}">
                    <a16:creationId xmlns:a16="http://schemas.microsoft.com/office/drawing/2014/main" id="{2E959284-9F55-40CE-B184-F4302D3C06E3}"/>
                  </a:ext>
                </a:extLst>
              </p:cNvPr>
              <p:cNvSpPr/>
              <p:nvPr/>
            </p:nvSpPr>
            <p:spPr>
              <a:xfrm>
                <a:off x="2837422" y="4963171"/>
                <a:ext cx="2256003" cy="1487634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B6496BE6-EB85-4C2D-9114-40BB21C8097E}"/>
                  </a:ext>
                </a:extLst>
              </p:cNvPr>
              <p:cNvSpPr/>
              <p:nvPr/>
            </p:nvSpPr>
            <p:spPr>
              <a:xfrm>
                <a:off x="1178128" y="5066130"/>
                <a:ext cx="706181" cy="1489983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73" name="矩形 72">
                <a:extLst>
                  <a:ext uri="{FF2B5EF4-FFF2-40B4-BE49-F238E27FC236}">
                    <a16:creationId xmlns:a16="http://schemas.microsoft.com/office/drawing/2014/main" id="{264237BA-068A-4159-BFE9-B13CAB1B6CBE}"/>
                  </a:ext>
                </a:extLst>
              </p:cNvPr>
              <p:cNvSpPr/>
              <p:nvPr/>
            </p:nvSpPr>
            <p:spPr>
              <a:xfrm>
                <a:off x="2907698" y="5110421"/>
                <a:ext cx="2100057" cy="543402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A34BE0CD-11B6-4D8B-A80C-03B7EE0F8F00}"/>
                  </a:ext>
                </a:extLst>
              </p:cNvPr>
              <p:cNvGrpSpPr/>
              <p:nvPr/>
            </p:nvGrpSpPr>
            <p:grpSpPr>
              <a:xfrm>
                <a:off x="1380720" y="5172437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15" name="Freeform 445">
                  <a:extLst>
                    <a:ext uri="{FF2B5EF4-FFF2-40B4-BE49-F238E27FC236}">
                      <a16:creationId xmlns:a16="http://schemas.microsoft.com/office/drawing/2014/main" id="{13270603-C934-4A48-B83A-F423ED713A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6" name="Freeform 446">
                  <a:extLst>
                    <a:ext uri="{FF2B5EF4-FFF2-40B4-BE49-F238E27FC236}">
                      <a16:creationId xmlns:a16="http://schemas.microsoft.com/office/drawing/2014/main" id="{4F7CC353-3B1F-4738-9810-FD031EA789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7" name="Freeform 447">
                  <a:extLst>
                    <a:ext uri="{FF2B5EF4-FFF2-40B4-BE49-F238E27FC236}">
                      <a16:creationId xmlns:a16="http://schemas.microsoft.com/office/drawing/2014/main" id="{3C241602-F638-4760-A4E4-E906795B6A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8" name="Freeform 448">
                  <a:extLst>
                    <a:ext uri="{FF2B5EF4-FFF2-40B4-BE49-F238E27FC236}">
                      <a16:creationId xmlns:a16="http://schemas.microsoft.com/office/drawing/2014/main" id="{F561EA6E-CFAB-438C-8C77-F13C8C6738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9" name="Freeform 449">
                  <a:extLst>
                    <a:ext uri="{FF2B5EF4-FFF2-40B4-BE49-F238E27FC236}">
                      <a16:creationId xmlns:a16="http://schemas.microsoft.com/office/drawing/2014/main" id="{83FDADBF-E6E5-43D7-8483-2D08ED1BB4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0" name="Freeform 450">
                  <a:extLst>
                    <a:ext uri="{FF2B5EF4-FFF2-40B4-BE49-F238E27FC236}">
                      <a16:creationId xmlns:a16="http://schemas.microsoft.com/office/drawing/2014/main" id="{7EDED3FF-6121-4332-AE6C-58EECD03B6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1" name="Freeform 451">
                  <a:extLst>
                    <a:ext uri="{FF2B5EF4-FFF2-40B4-BE49-F238E27FC236}">
                      <a16:creationId xmlns:a16="http://schemas.microsoft.com/office/drawing/2014/main" id="{6519ACAA-3B22-4121-B807-460C5364A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2" name="Freeform 452">
                  <a:extLst>
                    <a:ext uri="{FF2B5EF4-FFF2-40B4-BE49-F238E27FC236}">
                      <a16:creationId xmlns:a16="http://schemas.microsoft.com/office/drawing/2014/main" id="{DBF7E0FF-500F-4B82-A2A3-3B2B2F897E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3" name="Freeform 453">
                  <a:extLst>
                    <a:ext uri="{FF2B5EF4-FFF2-40B4-BE49-F238E27FC236}">
                      <a16:creationId xmlns:a16="http://schemas.microsoft.com/office/drawing/2014/main" id="{F1D21CE0-4AEF-4B75-B9CB-EE53EAE8B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05785" y="2892971"/>
                  <a:ext cx="46406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4" name="Freeform 455">
                  <a:extLst>
                    <a:ext uri="{FF2B5EF4-FFF2-40B4-BE49-F238E27FC236}">
                      <a16:creationId xmlns:a16="http://schemas.microsoft.com/office/drawing/2014/main" id="{BD98720D-A74F-4CE3-A478-425CFD5ABF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5" name="Freeform 456">
                  <a:extLst>
                    <a:ext uri="{FF2B5EF4-FFF2-40B4-BE49-F238E27FC236}">
                      <a16:creationId xmlns:a16="http://schemas.microsoft.com/office/drawing/2014/main" id="{E61F60F4-DD89-42BE-9ED6-FC8DC67497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6" name="Freeform 457">
                  <a:extLst>
                    <a:ext uri="{FF2B5EF4-FFF2-40B4-BE49-F238E27FC236}">
                      <a16:creationId xmlns:a16="http://schemas.microsoft.com/office/drawing/2014/main" id="{B66BD00D-8072-4A13-84AA-44C13561F9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27" name="Freeform 458">
                  <a:extLst>
                    <a:ext uri="{FF2B5EF4-FFF2-40B4-BE49-F238E27FC236}">
                      <a16:creationId xmlns:a16="http://schemas.microsoft.com/office/drawing/2014/main" id="{CE22F70B-F5C5-40E2-8D5C-C47A1C8C99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88376703-C82E-43C0-A3B4-210B4568CBC3}"/>
                  </a:ext>
                </a:extLst>
              </p:cNvPr>
              <p:cNvSpPr/>
              <p:nvPr/>
            </p:nvSpPr>
            <p:spPr>
              <a:xfrm>
                <a:off x="4273005" y="2862478"/>
                <a:ext cx="802490" cy="660968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77" name="直接箭头连接符 76">
                <a:extLst>
                  <a:ext uri="{FF2B5EF4-FFF2-40B4-BE49-F238E27FC236}">
                    <a16:creationId xmlns:a16="http://schemas.microsoft.com/office/drawing/2014/main" id="{CD66EC90-4846-4502-A0A1-412BD2917A4A}"/>
                  </a:ext>
                </a:extLst>
              </p:cNvPr>
              <p:cNvCxnSpPr/>
              <p:nvPr/>
            </p:nvCxnSpPr>
            <p:spPr>
              <a:xfrm flipV="1">
                <a:off x="3504524" y="3578512"/>
                <a:ext cx="6456" cy="1404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E60224C5-3DC1-43A2-BD1A-AE10F2201051}"/>
                  </a:ext>
                </a:extLst>
              </p:cNvPr>
              <p:cNvSpPr txBox="1"/>
              <p:nvPr/>
            </p:nvSpPr>
            <p:spPr>
              <a:xfrm>
                <a:off x="3584525" y="4611827"/>
                <a:ext cx="1139190" cy="2631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rPr>
                  <a:t>Network data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44927E31-5304-4C2B-AF04-92A606BC843A}"/>
                  </a:ext>
                </a:extLst>
              </p:cNvPr>
              <p:cNvSpPr/>
              <p:nvPr/>
            </p:nvSpPr>
            <p:spPr>
              <a:xfrm>
                <a:off x="1175052" y="4307162"/>
                <a:ext cx="728112" cy="374692"/>
              </a:xfrm>
              <a:prstGeom prst="rect">
                <a:avLst/>
              </a:prstGeom>
              <a:solidFill>
                <a:srgbClr val="FFFFFF">
                  <a:lumMod val="50000"/>
                </a:srgbClr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OAM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cxnSp>
            <p:nvCxnSpPr>
              <p:cNvPr id="80" name="直接箭头连接符 79">
                <a:extLst>
                  <a:ext uri="{FF2B5EF4-FFF2-40B4-BE49-F238E27FC236}">
                    <a16:creationId xmlns:a16="http://schemas.microsoft.com/office/drawing/2014/main" id="{B82F3654-A23D-4544-B30C-034CB94D32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380720" y="3499109"/>
                <a:ext cx="0" cy="813215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CC5B5260-834B-46D6-AB2C-42D2BC657AFC}"/>
                  </a:ext>
                </a:extLst>
              </p:cNvPr>
              <p:cNvSpPr txBox="1"/>
              <p:nvPr/>
            </p:nvSpPr>
            <p:spPr>
              <a:xfrm>
                <a:off x="904364" y="3639579"/>
                <a:ext cx="1530053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Data from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</a:t>
                </a: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OAM</a:t>
                </a:r>
              </a:p>
              <a:p>
                <a:pPr marL="87313" marR="0" lvl="0" indent="-87313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Cell energy saving states</a:t>
                </a:r>
              </a:p>
            </p:txBody>
          </p: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E8E6F991-5AA7-45D1-8D76-921283D5E40D}"/>
                  </a:ext>
                </a:extLst>
              </p:cNvPr>
              <p:cNvGrpSpPr/>
              <p:nvPr/>
            </p:nvGrpSpPr>
            <p:grpSpPr>
              <a:xfrm>
                <a:off x="1386151" y="5890096"/>
                <a:ext cx="429004" cy="432000"/>
                <a:chOff x="1994993" y="2830833"/>
                <a:chExt cx="468000" cy="438913"/>
              </a:xfrm>
              <a:solidFill>
                <a:srgbClr val="FFFFFF"/>
              </a:solidFill>
            </p:grpSpPr>
            <p:sp>
              <p:nvSpPr>
                <p:cNvPr id="101" name="Freeform 445">
                  <a:extLst>
                    <a:ext uri="{FF2B5EF4-FFF2-40B4-BE49-F238E27FC236}">
                      <a16:creationId xmlns:a16="http://schemas.microsoft.com/office/drawing/2014/main" id="{51D83DB9-05AE-4589-A85C-CC3E40465D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15170" y="2976808"/>
                  <a:ext cx="138228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2" name="Freeform 446">
                  <a:extLst>
                    <a:ext uri="{FF2B5EF4-FFF2-40B4-BE49-F238E27FC236}">
                      <a16:creationId xmlns:a16="http://schemas.microsoft.com/office/drawing/2014/main" id="{00408820-F706-460B-A5A5-2E75CB4ED8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95702" y="2976808"/>
                  <a:ext cx="139216" cy="29293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3" name="Freeform 447">
                  <a:extLst>
                    <a:ext uri="{FF2B5EF4-FFF2-40B4-BE49-F238E27FC236}">
                      <a16:creationId xmlns:a16="http://schemas.microsoft.com/office/drawing/2014/main" id="{6CE0FB4B-19E2-4DBB-B964-5D3C455368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95423" y="2926506"/>
                  <a:ext cx="58253" cy="5819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4" name="Freeform 448">
                  <a:extLst>
                    <a:ext uri="{FF2B5EF4-FFF2-40B4-BE49-F238E27FC236}">
                      <a16:creationId xmlns:a16="http://schemas.microsoft.com/office/drawing/2014/main" id="{037D797E-CBAE-4B9A-9CEE-C40F8D8E44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94993" y="2830833"/>
                  <a:ext cx="69114" cy="247567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5" name="Freeform 449">
                  <a:extLst>
                    <a:ext uri="{FF2B5EF4-FFF2-40B4-BE49-F238E27FC236}">
                      <a16:creationId xmlns:a16="http://schemas.microsoft.com/office/drawing/2014/main" id="{90333135-D491-4AB9-AAD0-899F8827C2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55221" y="2863381"/>
                  <a:ext cx="56279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6" name="Freeform 450">
                  <a:extLst>
                    <a:ext uri="{FF2B5EF4-FFF2-40B4-BE49-F238E27FC236}">
                      <a16:creationId xmlns:a16="http://schemas.microsoft.com/office/drawing/2014/main" id="{EAEBC484-6B0B-47C4-ADD8-4A0C599352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5449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7" name="Freeform 451">
                  <a:extLst>
                    <a:ext uri="{FF2B5EF4-FFF2-40B4-BE49-F238E27FC236}">
                      <a16:creationId xmlns:a16="http://schemas.microsoft.com/office/drawing/2014/main" id="{85B97E1D-D8AC-4774-AF0D-5F618B70DF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92891" y="2830833"/>
                  <a:ext cx="70102" cy="247567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8" name="Freeform 452">
                  <a:extLst>
                    <a:ext uri="{FF2B5EF4-FFF2-40B4-BE49-F238E27FC236}">
                      <a16:creationId xmlns:a16="http://schemas.microsoft.com/office/drawing/2014/main" id="{8548D20F-8F92-4B45-818C-19F081E095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6487" y="2863381"/>
                  <a:ext cx="55291" cy="183456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09" name="Freeform 453">
                  <a:extLst>
                    <a:ext uri="{FF2B5EF4-FFF2-40B4-BE49-F238E27FC236}">
                      <a16:creationId xmlns:a16="http://schemas.microsoft.com/office/drawing/2014/main" id="{69372CFE-3927-4091-8A04-612ED25C2B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6132" y="2892971"/>
                  <a:ext cx="46405" cy="123290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0" name="Freeform 454">
                  <a:extLst>
                    <a:ext uri="{FF2B5EF4-FFF2-40B4-BE49-F238E27FC236}">
                      <a16:creationId xmlns:a16="http://schemas.microsoft.com/office/drawing/2014/main" id="{B237C683-68F7-4519-B432-43E42F88EE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4816" y="3097140"/>
                  <a:ext cx="119469" cy="16768"/>
                </a:xfrm>
                <a:custGeom>
                  <a:avLst/>
                  <a:gdLst>
                    <a:gd name="T0" fmla="*/ 2147483646 w 461"/>
                    <a:gd name="T1" fmla="*/ 2147483646 h 66"/>
                    <a:gd name="T2" fmla="*/ 2147483646 w 461"/>
                    <a:gd name="T3" fmla="*/ 2147483646 h 66"/>
                    <a:gd name="T4" fmla="*/ 2147483646 w 461"/>
                    <a:gd name="T5" fmla="*/ 2147483646 h 66"/>
                    <a:gd name="T6" fmla="*/ 0 w 461"/>
                    <a:gd name="T7" fmla="*/ 2147483646 h 66"/>
                    <a:gd name="T8" fmla="*/ 2147483646 w 461"/>
                    <a:gd name="T9" fmla="*/ 0 h 66"/>
                    <a:gd name="T10" fmla="*/ 2147483646 w 461"/>
                    <a:gd name="T11" fmla="*/ 0 h 66"/>
                    <a:gd name="T12" fmla="*/ 2147483646 w 461"/>
                    <a:gd name="T13" fmla="*/ 2147483646 h 66"/>
                    <a:gd name="T14" fmla="*/ 2147483646 w 461"/>
                    <a:gd name="T15" fmla="*/ 2147483646 h 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1"/>
                    <a:gd name="T25" fmla="*/ 0 h 66"/>
                    <a:gd name="T26" fmla="*/ 461 w 461"/>
                    <a:gd name="T27" fmla="*/ 66 h 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1" h="66">
                      <a:moveTo>
                        <a:pt x="428" y="66"/>
                      </a:moveTo>
                      <a:lnTo>
                        <a:pt x="428" y="66"/>
                      </a:lnTo>
                      <a:lnTo>
                        <a:pt x="34" y="66"/>
                      </a:ln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428" y="0"/>
                      </a:lnTo>
                      <a:cubicBezTo>
                        <a:pt x="447" y="0"/>
                        <a:pt x="461" y="15"/>
                        <a:pt x="461" y="33"/>
                      </a:cubicBezTo>
                      <a:cubicBezTo>
                        <a:pt x="461" y="51"/>
                        <a:pt x="447" y="66"/>
                        <a:pt x="428" y="66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1" name="Freeform 455">
                  <a:extLst>
                    <a:ext uri="{FF2B5EF4-FFF2-40B4-BE49-F238E27FC236}">
                      <a16:creationId xmlns:a16="http://schemas.microsoft.com/office/drawing/2014/main" id="{50CF8FC5-AFB7-4F7F-A2B0-A3AC2E625D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52689" y="3200703"/>
                  <a:ext cx="77013" cy="17754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2" name="Freeform 456">
                  <a:extLst>
                    <a:ext uri="{FF2B5EF4-FFF2-40B4-BE49-F238E27FC236}">
                      <a16:creationId xmlns:a16="http://schemas.microsoft.com/office/drawing/2014/main" id="{CA542925-9704-4502-9070-53D4842ED0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9398" y="3200703"/>
                  <a:ext cx="84911" cy="17754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3" name="Freeform 457">
                  <a:extLst>
                    <a:ext uri="{FF2B5EF4-FFF2-40B4-BE49-F238E27FC236}">
                      <a16:creationId xmlns:a16="http://schemas.microsoft.com/office/drawing/2014/main" id="{30B928D1-8D18-4FA0-B820-39A1A325E4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83575" y="3191826"/>
                  <a:ext cx="36532" cy="35508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  <p:sp>
              <p:nvSpPr>
                <p:cNvPr id="114" name="Freeform 458">
                  <a:extLst>
                    <a:ext uri="{FF2B5EF4-FFF2-40B4-BE49-F238E27FC236}">
                      <a16:creationId xmlns:a16="http://schemas.microsoft.com/office/drawing/2014/main" id="{33C2E687-4A92-4FEF-92A8-49FFE73AFC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39854" y="3190840"/>
                  <a:ext cx="36532" cy="36494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grp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</a:endParaRPr>
                </a:p>
              </p:txBody>
            </p:sp>
          </p:grpSp>
          <p:sp>
            <p:nvSpPr>
              <p:cNvPr id="83" name="矩形 82">
                <a:extLst>
                  <a:ext uri="{FF2B5EF4-FFF2-40B4-BE49-F238E27FC236}">
                    <a16:creationId xmlns:a16="http://schemas.microsoft.com/office/drawing/2014/main" id="{1E285050-D86B-4609-8446-819BA6FB8C4A}"/>
                  </a:ext>
                </a:extLst>
              </p:cNvPr>
              <p:cNvSpPr/>
              <p:nvPr/>
            </p:nvSpPr>
            <p:spPr>
              <a:xfrm>
                <a:off x="2952507" y="5811016"/>
                <a:ext cx="2063106" cy="571131"/>
              </a:xfrm>
              <a:prstGeom prst="rect">
                <a:avLst/>
              </a:prstGeom>
              <a:gradFill>
                <a:gsLst>
                  <a:gs pos="0">
                    <a:srgbClr val="4F81BD">
                      <a:lumMod val="40000"/>
                      <a:lumOff val="60000"/>
                    </a:srgbClr>
                  </a:gs>
                  <a:gs pos="10000">
                    <a:srgbClr val="226F9E"/>
                  </a:gs>
                  <a:gs pos="62000">
                    <a:srgbClr val="3E6CA4">
                      <a:alpha val="6000"/>
                    </a:srgbClr>
                  </a:gs>
                  <a:gs pos="35000">
                    <a:srgbClr val="4F81BD">
                      <a:lumMod val="75000"/>
                      <a:alpha val="37000"/>
                    </a:srgbClr>
                  </a:gs>
                  <a:gs pos="98000">
                    <a:srgbClr val="4F81BD">
                      <a:lumMod val="50000"/>
                      <a:alpha val="40000"/>
                    </a:srgbClr>
                  </a:gs>
                </a:gsLst>
                <a:lin ang="2700000" scaled="1"/>
              </a:gra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endParaRPr kumimoji="0" lang="zh-CN" altLang="en-US" sz="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FE636FBF-97DF-4FA5-8AC5-39451549D71A}"/>
                  </a:ext>
                </a:extLst>
              </p:cNvPr>
              <p:cNvSpPr txBox="1"/>
              <p:nvPr/>
            </p:nvSpPr>
            <p:spPr>
              <a:xfrm>
                <a:off x="4498360" y="5151188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5GC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C2515FC-BBD6-46D3-BDD8-A0BCEE92E13E}"/>
                  </a:ext>
                </a:extLst>
              </p:cNvPr>
              <p:cNvSpPr txBox="1"/>
              <p:nvPr/>
            </p:nvSpPr>
            <p:spPr>
              <a:xfrm>
                <a:off x="3500373" y="540177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AMF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95438489-549C-409E-832C-11D34608DA62}"/>
                  </a:ext>
                </a:extLst>
              </p:cNvPr>
              <p:cNvSpPr txBox="1"/>
              <p:nvPr/>
            </p:nvSpPr>
            <p:spPr>
              <a:xfrm>
                <a:off x="4273005" y="5811326"/>
                <a:ext cx="450712" cy="2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EPC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783B5863-1D3C-4C02-8914-7CF62FC47C0A}"/>
                  </a:ext>
                </a:extLst>
              </p:cNvPr>
              <p:cNvSpPr txBox="1"/>
              <p:nvPr/>
            </p:nvSpPr>
            <p:spPr>
              <a:xfrm>
                <a:off x="4144441" y="5358869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UPF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AB453A55-8BAE-4344-8533-6E67FAD6EBCF}"/>
                  </a:ext>
                </a:extLst>
              </p:cNvPr>
              <p:cNvSpPr txBox="1"/>
              <p:nvPr/>
            </p:nvSpPr>
            <p:spPr>
              <a:xfrm>
                <a:off x="3579940" y="5134404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SMF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A48D9034-7EEF-4B61-AD01-28CC1EDF9D47}"/>
                  </a:ext>
                </a:extLst>
              </p:cNvPr>
              <p:cNvSpPr txBox="1"/>
              <p:nvPr/>
            </p:nvSpPr>
            <p:spPr>
              <a:xfrm>
                <a:off x="3065528" y="5882786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MME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FF43A19A-0B2F-4566-BE57-84C5D126D09D}"/>
                  </a:ext>
                </a:extLst>
              </p:cNvPr>
              <p:cNvSpPr txBox="1"/>
              <p:nvPr/>
            </p:nvSpPr>
            <p:spPr>
              <a:xfrm>
                <a:off x="4162998" y="6061204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PGW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885F49A7-BFF9-4802-AE20-358FD38078E5}"/>
                  </a:ext>
                </a:extLst>
              </p:cNvPr>
              <p:cNvSpPr txBox="1"/>
              <p:nvPr/>
            </p:nvSpPr>
            <p:spPr>
              <a:xfrm>
                <a:off x="3592953" y="6062878"/>
                <a:ext cx="462120" cy="245625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SGW</a:t>
                </a:r>
              </a:p>
            </p:txBody>
          </p:sp>
          <p:cxnSp>
            <p:nvCxnSpPr>
              <p:cNvPr id="92" name="直接箭头连接符 91">
                <a:extLst>
                  <a:ext uri="{FF2B5EF4-FFF2-40B4-BE49-F238E27FC236}">
                    <a16:creationId xmlns:a16="http://schemas.microsoft.com/office/drawing/2014/main" id="{6B519B8D-B4FE-4873-BF85-93FCC7743BB7}"/>
                  </a:ext>
                </a:extLst>
              </p:cNvPr>
              <p:cNvCxnSpPr/>
              <p:nvPr/>
            </p:nvCxnSpPr>
            <p:spPr>
              <a:xfrm flipV="1">
                <a:off x="3104322" y="3560329"/>
                <a:ext cx="4414" cy="1728000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C00000"/>
                </a:solidFill>
                <a:prstDash val="solid"/>
                <a:headEnd type="triangle" w="med" len="med"/>
                <a:tailEnd type="none" w="med" len="med"/>
              </a:ln>
              <a:effectLst/>
            </p:spPr>
          </p:cxnSp>
          <p:sp>
            <p:nvSpPr>
              <p:cNvPr id="93" name="文本框 92">
                <a:extLst>
                  <a:ext uri="{FF2B5EF4-FFF2-40B4-BE49-F238E27FC236}">
                    <a16:creationId xmlns:a16="http://schemas.microsoft.com/office/drawing/2014/main" id="{6D5BEC6E-6236-4E07-B2EA-F04DC521D26F}"/>
                  </a:ext>
                </a:extLst>
              </p:cNvPr>
              <p:cNvSpPr txBox="1"/>
              <p:nvPr/>
            </p:nvSpPr>
            <p:spPr>
              <a:xfrm>
                <a:off x="2296420" y="3648475"/>
                <a:ext cx="2768812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① </a:t>
                </a: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in use analytics 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② Service</a:t>
                </a:r>
                <a:r>
                  <a:rPr kumimoji="0" lang="en-US" altLang="zh-CN" sz="900" b="0" i="0" u="none" strike="noStrike" kern="0" cap="none" spc="0" normalizeH="0" noProof="0" dirty="0">
                    <a:ln>
                      <a:noFill/>
                    </a:ln>
                    <a:solidFill>
                      <a:srgbClr val="00206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 experience analytics per RAT</a:t>
                </a:r>
                <a:r>
                  <a:rPr lang="en-US" altLang="zh-CN" sz="900" kern="0" noProof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/Frequency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F12F7CE6-C695-4553-91EF-41E2C37ABAE3}"/>
                  </a:ext>
                </a:extLst>
              </p:cNvPr>
              <p:cNvSpPr/>
              <p:nvPr/>
            </p:nvSpPr>
            <p:spPr>
              <a:xfrm>
                <a:off x="1188845" y="2814321"/>
                <a:ext cx="2436019" cy="736021"/>
              </a:xfrm>
              <a:prstGeom prst="rect">
                <a:avLst/>
              </a:prstGeom>
              <a:solidFill>
                <a:srgbClr val="0099FF"/>
              </a:solidFill>
              <a:ln w="3175" cap="flat" cmpd="sng" algn="ctr">
                <a:solidFill>
                  <a:srgbClr val="8EB4E3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25400" dir="8100000" algn="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flat" dir="t"/>
              </a:scene3d>
            </p:spPr>
            <p:txBody>
              <a:bodyPr lIns="91404" tIns="45702" rIns="91404" bIns="45702" anchor="ctr"/>
              <a:lstStyle/>
              <a:p>
                <a:pPr marL="0" marR="0" lvl="0" indent="0" algn="ctr" defTabSz="91409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9900"/>
                  </a:buClr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Arial" pitchFamily="34" charset="0"/>
                  </a:rPr>
                  <a:t>NWDAF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endParaRPr>
              </a:p>
            </p:txBody>
          </p:sp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CEF934E6-9A4E-41FD-83B2-5ACBA5088E67}"/>
                  </a:ext>
                </a:extLst>
              </p:cNvPr>
              <p:cNvSpPr txBox="1"/>
              <p:nvPr/>
            </p:nvSpPr>
            <p:spPr>
              <a:xfrm>
                <a:off x="2952508" y="5251346"/>
                <a:ext cx="462120" cy="263169"/>
              </a:xfrm>
              <a:prstGeom prst="rect">
                <a:avLst/>
              </a:prstGeom>
              <a:solidFill>
                <a:srgbClr val="FFFFFF">
                  <a:alpha val="51000"/>
                </a:srgbClr>
              </a:solidFill>
              <a:ln>
                <a:solidFill>
                  <a:srgbClr val="FFFFFF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000"/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PCF</a:t>
                </a:r>
              </a:p>
            </p:txBody>
          </p:sp>
          <p:cxnSp>
            <p:nvCxnSpPr>
              <p:cNvPr id="96" name="直接箭头连接符 95">
                <a:extLst>
                  <a:ext uri="{FF2B5EF4-FFF2-40B4-BE49-F238E27FC236}">
                    <a16:creationId xmlns:a16="http://schemas.microsoft.com/office/drawing/2014/main" id="{72FF3D0C-FF66-48B9-A69E-79D77A7706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625057" y="3214397"/>
                <a:ext cx="686508" cy="184"/>
              </a:xfrm>
              <a:prstGeom prst="straightConnector1">
                <a:avLst/>
              </a:prstGeom>
              <a:noFill/>
              <a:ln w="38100" cap="flat" cmpd="sng" algn="ctr">
                <a:solidFill>
                  <a:srgbClr val="FFC000"/>
                </a:solidFill>
                <a:prstDash val="solid"/>
                <a:headEnd type="none" w="med" len="med"/>
                <a:tailEnd type="triangle" w="med" len="med"/>
              </a:ln>
              <a:effectLst/>
            </p:spPr>
          </p:cxn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9F9D6EFE-99B7-44D4-9800-F2BBADA4B75D}"/>
                  </a:ext>
                </a:extLst>
              </p:cNvPr>
              <p:cNvSpPr txBox="1"/>
              <p:nvPr/>
            </p:nvSpPr>
            <p:spPr>
              <a:xfrm>
                <a:off x="3489256" y="2777456"/>
                <a:ext cx="899969" cy="4210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Service data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from AF </a:t>
                </a:r>
                <a:endPara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98" name="矩形 97">
                <a:extLst>
                  <a:ext uri="{FF2B5EF4-FFF2-40B4-BE49-F238E27FC236}">
                    <a16:creationId xmlns:a16="http://schemas.microsoft.com/office/drawing/2014/main" id="{90F48478-36E0-4719-92DD-324630114F5C}"/>
                  </a:ext>
                </a:extLst>
              </p:cNvPr>
              <p:cNvSpPr/>
              <p:nvPr/>
            </p:nvSpPr>
            <p:spPr>
              <a:xfrm>
                <a:off x="1397361" y="5607685"/>
                <a:ext cx="442253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99" name="矩形 98">
                <a:extLst>
                  <a:ext uri="{FF2B5EF4-FFF2-40B4-BE49-F238E27FC236}">
                    <a16:creationId xmlns:a16="http://schemas.microsoft.com/office/drawing/2014/main" id="{556215C9-2029-4AEA-BE55-4167B2A4E732}"/>
                  </a:ext>
                </a:extLst>
              </p:cNvPr>
              <p:cNvSpPr/>
              <p:nvPr/>
            </p:nvSpPr>
            <p:spPr>
              <a:xfrm>
                <a:off x="1371756" y="6313546"/>
                <a:ext cx="503719" cy="245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eNB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</a:endParaRP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:a16="http://schemas.microsoft.com/office/drawing/2014/main" id="{2C83C7DD-F79D-4CB9-9A41-732BF9DEC6D1}"/>
                  </a:ext>
                </a:extLst>
              </p:cNvPr>
              <p:cNvSpPr/>
              <p:nvPr/>
            </p:nvSpPr>
            <p:spPr>
              <a:xfrm>
                <a:off x="1665615" y="5260702"/>
                <a:ext cx="1466307" cy="2631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900" kern="0" dirty="0">
                    <a:solidFill>
                      <a:srgbClr val="002060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  <a:cs typeface="Calibri" panose="020F0502020204030204" pitchFamily="34" charset="0"/>
                  </a:rPr>
                  <a:t>RFSP index</a:t>
                </a:r>
                <a:endParaRPr lang="zh-CN" altLang="en-US" sz="900" kern="0" dirty="0">
                  <a:solidFill>
                    <a:srgbClr val="002060"/>
                  </a:solidFill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8" name="任意多边形 73">
              <a:extLst>
                <a:ext uri="{FF2B5EF4-FFF2-40B4-BE49-F238E27FC236}">
                  <a16:creationId xmlns:a16="http://schemas.microsoft.com/office/drawing/2014/main" id="{C44C6128-7B4F-4C4B-A647-9326869EC2A5}"/>
                </a:ext>
              </a:extLst>
            </p:cNvPr>
            <p:cNvSpPr/>
            <p:nvPr/>
          </p:nvSpPr>
          <p:spPr bwMode="auto">
            <a:xfrm>
              <a:off x="1470212" y="3379737"/>
              <a:ext cx="2000044" cy="116447"/>
            </a:xfrm>
            <a:custGeom>
              <a:avLst/>
              <a:gdLst>
                <a:gd name="connsiteX0" fmla="*/ 1613647 w 2172262"/>
                <a:gd name="connsiteY0" fmla="*/ 0 h 182945"/>
                <a:gd name="connsiteX1" fmla="*/ 2079812 w 2172262"/>
                <a:gd name="connsiteY1" fmla="*/ 170329 h 182945"/>
                <a:gd name="connsiteX2" fmla="*/ 0 w 2172262"/>
                <a:gd name="connsiteY2" fmla="*/ 170329 h 182945"/>
                <a:gd name="connsiteX3" fmla="*/ 0 w 2172262"/>
                <a:gd name="connsiteY3" fmla="*/ 170329 h 18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2262" h="182945">
                  <a:moveTo>
                    <a:pt x="1613647" y="0"/>
                  </a:moveTo>
                  <a:cubicBezTo>
                    <a:pt x="1981200" y="70970"/>
                    <a:pt x="2348753" y="141941"/>
                    <a:pt x="2079812" y="170329"/>
                  </a:cubicBezTo>
                  <a:cubicBezTo>
                    <a:pt x="1810871" y="198717"/>
                    <a:pt x="0" y="170329"/>
                    <a:pt x="0" y="170329"/>
                  </a:cubicBezTo>
                  <a:lnTo>
                    <a:pt x="0" y="170329"/>
                  </a:lnTo>
                </a:path>
              </a:pathLst>
            </a:custGeom>
            <a:noFill/>
            <a:ln w="349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id="{2FA5C30C-D64A-4ADD-8BEA-979D8A8EE172}"/>
                </a:ext>
              </a:extLst>
            </p:cNvPr>
            <p:cNvSpPr/>
            <p:nvPr/>
          </p:nvSpPr>
          <p:spPr bwMode="auto">
            <a:xfrm>
              <a:off x="408955" y="981522"/>
              <a:ext cx="4758087" cy="312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zh-CN" altLang="en-US" sz="16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124574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018424" cy="764147"/>
          </a:xfrm>
        </p:spPr>
        <p:txBody>
          <a:bodyPr vert="horz" wrap="square" lIns="68562" tIns="34281" rIns="68562" bIns="34281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altLang="zh-CN" b="1" dirty="0"/>
              <a:t>UPF data reporting to NWDAF</a:t>
            </a:r>
            <a:endParaRPr lang="zh-CN" altLang="en-US" b="1" dirty="0"/>
          </a:p>
        </p:txBody>
      </p:sp>
      <p:sp>
        <p:nvSpPr>
          <p:cNvPr id="65" name="文本框 64"/>
          <p:cNvSpPr txBox="1"/>
          <p:nvPr/>
        </p:nvSpPr>
        <p:spPr>
          <a:xfrm>
            <a:off x="432486" y="1261632"/>
            <a:ext cx="8437726" cy="3773084"/>
          </a:xfrm>
          <a:prstGeom prst="rect">
            <a:avLst/>
          </a:prstGeom>
          <a:noFill/>
          <a:ln w="19050" cap="flat" cmpd="sng" algn="ctr">
            <a:noFill/>
            <a:prstDash val="solid"/>
          </a:ln>
          <a:effectLst/>
        </p:spPr>
        <p:txBody>
          <a:bodyPr wrap="square" rtlCol="0">
            <a:spAutoFit/>
          </a:bodyPr>
          <a:lstStyle/>
          <a:p>
            <a:pPr defTabSz="685617" eaLnBrk="1" fontAlgn="auto" hangingPunct="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R16/17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Status</a:t>
            </a:r>
            <a:r>
              <a:rPr lang="zh-CN" altLang="en-US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b="1" kern="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Lengthy discussion occurred in R16 and R17 as UPF data is key to NWDAF for data analytics</a:t>
            </a:r>
          </a:p>
          <a:p>
            <a:pPr marL="214255" lvl="2" indent="-214255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However, so far it is not defined how UPF report data to NWDAF, which means UPF data reporting is still vender implementation.</a:t>
            </a:r>
            <a:endParaRPr lang="en-GB" sz="1100" dirty="0"/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Clause 6.4.2 TS 23.288  Input Data</a:t>
            </a:r>
            <a:r>
              <a:rPr lang="en-US" sz="1100" i="1" dirty="0">
                <a:solidFill>
                  <a:srgbClr val="C00000"/>
                </a:solidFill>
              </a:rPr>
              <a:t> </a:t>
            </a:r>
            <a:endParaRPr lang="en-GB" sz="1100" i="1" dirty="0">
              <a:solidFill>
                <a:srgbClr val="C00000"/>
              </a:solidFill>
            </a:endParaRPr>
          </a:p>
          <a:p>
            <a:pPr marL="0" lvl="2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tabLst>
                <a:tab pos="470125" algn="l"/>
              </a:tabLst>
              <a:defRPr/>
            </a:pPr>
            <a:r>
              <a:rPr lang="en-GB" sz="1100" i="1" dirty="0">
                <a:solidFill>
                  <a:srgbClr val="C00000"/>
                </a:solidFill>
              </a:rPr>
              <a:t>NOTE 1:	How NWDAF collects QoS flow Bit Rate, QoS flow Packet Delay, Packet transmission and Packet retransmission information from UPF is not defined in this Release of the specification.</a:t>
            </a:r>
            <a:endParaRPr kumimoji="1" lang="en-US" altLang="zh-CN" sz="16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55" lvl="2" indent="-214255" defTabSz="685617" eaLnBrk="1" fontAlgn="auto" hangingPunct="1">
              <a:lnSpc>
                <a:spcPct val="150000"/>
              </a:lnSpc>
              <a:spcBef>
                <a:spcPts val="1200"/>
              </a:spcBef>
              <a:spcAft>
                <a:spcPts val="225"/>
              </a:spcAft>
              <a:buSzPct val="100000"/>
              <a:buFont typeface="Wingdings" panose="05000000000000000000" pitchFamily="2" charset="2"/>
              <a:buChar char="Ø"/>
              <a:tabLst>
                <a:tab pos="470125" algn="l"/>
              </a:tabLst>
              <a:defRPr/>
            </a:pPr>
            <a:r>
              <a:rPr lang="en-US" altLang="zh-CN" sz="16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Potential study in R18 :</a:t>
            </a:r>
          </a:p>
          <a:p>
            <a:pPr marL="407085" lvl="1" indent="-207114" defTabSz="601091">
              <a:lnSpc>
                <a:spcPct val="150000"/>
              </a:lnSpc>
              <a:spcBef>
                <a:spcPts val="225"/>
              </a:spcBef>
              <a:spcAft>
                <a:spcPts val="225"/>
              </a:spcAft>
              <a:buSzPct val="100000"/>
              <a:buFont typeface="Arial" panose="020B0604020202020204" pitchFamily="34" charset="0"/>
              <a:buChar char="•"/>
              <a:tabLst>
                <a:tab pos="470125" algn="l"/>
              </a:tabLst>
              <a:defRPr/>
            </a:pPr>
            <a:r>
              <a:rPr kumimoji="1" lang="en-US" altLang="zh-CN" sz="16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Seemly It is time to study how UPF report data to NWDAF </a:t>
            </a:r>
          </a:p>
        </p:txBody>
      </p:sp>
    </p:spTree>
    <p:extLst>
      <p:ext uri="{BB962C8B-B14F-4D97-AF65-F5344CB8AC3E}">
        <p14:creationId xmlns:p14="http://schemas.microsoft.com/office/powerpoint/2010/main" val="1754373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1 CR agreed for 23.502, 1 LS Reply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23.502,  1 CR agreed for 23.503, 1 LS Reply agreed, 1 LS postponed to SA2#144E.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23.288, 1 CR agreed for 23.501,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13 CRs agreed for 23.288, 4 CRs agreed for 23.501, 7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LS Response from SA3 received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Start the normative work per received SA3 LS response.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agreed for 23.288, 2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SA2#143E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15522</TotalTime>
  <Words>1609</Words>
  <Application>Microsoft Office PowerPoint</Application>
  <PresentationFormat>全屏显示(4:3)</PresentationFormat>
  <Paragraphs>183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 </vt:lpstr>
      <vt:lpstr>맑은 고딕</vt:lpstr>
      <vt:lpstr>华文细黑</vt:lpstr>
      <vt:lpstr>宋体</vt:lpstr>
      <vt:lpstr>微软雅黑</vt:lpstr>
      <vt:lpstr>Arial</vt:lpstr>
      <vt:lpstr>Calibri</vt:lpstr>
      <vt:lpstr>Cambria Math</vt:lpstr>
      <vt:lpstr>Times New Roman</vt:lpstr>
      <vt:lpstr>Wingdings</vt:lpstr>
      <vt:lpstr>Office Theme</vt:lpstr>
      <vt:lpstr>Open Discussion  about eNA work in R18</vt:lpstr>
      <vt:lpstr>Candidate Objective(s) in R18 eNA</vt:lpstr>
      <vt:lpstr>Vertical Federated Learning mitigate  Data exchange difficulty in 5G</vt:lpstr>
      <vt:lpstr>Vertical Federated ML, FYI (Model training without raw data exchange)</vt:lpstr>
      <vt:lpstr>Enhanced NWDAF-assisted RFSP policy</vt:lpstr>
      <vt:lpstr>UPF data reporting to NWDAF</vt:lpstr>
      <vt:lpstr>backup</vt:lpstr>
      <vt:lpstr>eNA_ph2 status after SA2#143E (2/5)</vt:lpstr>
      <vt:lpstr>eNA_ph2 status after SA2#143E (3/5)</vt:lpstr>
      <vt:lpstr>eNA_ph2 status after SA2#143E (4/5)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1786</cp:revision>
  <dcterms:created xsi:type="dcterms:W3CDTF">2008-08-30T09:32:10Z</dcterms:created>
  <dcterms:modified xsi:type="dcterms:W3CDTF">2021-04-06T12:25:59Z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